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3" r:id="rId4"/>
    <p:sldId id="264" r:id="rId5"/>
    <p:sldId id="265" r:id="rId6"/>
    <p:sldId id="262" r:id="rId7"/>
    <p:sldId id="267" r:id="rId8"/>
    <p:sldId id="268" r:id="rId9"/>
    <p:sldId id="269" r:id="rId10"/>
    <p:sldId id="270" r:id="rId11"/>
    <p:sldId id="271" r:id="rId12"/>
    <p:sldId id="272" r:id="rId13"/>
    <p:sldId id="273" r:id="rId14"/>
    <p:sldId id="274" r:id="rId1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FF00"/>
    <a:srgbClr val="FF00FF"/>
    <a:srgbClr val="99FF66"/>
    <a:srgbClr val="FFFF99"/>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4" d="100"/>
          <a:sy n="84" d="100"/>
        </p:scale>
        <p:origin x="-1402"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E81678CD-0949-4C71-9897-F38956F0547E}" type="datetimeFigureOut">
              <a:rPr lang="es-ES" smtClean="0"/>
              <a:pPr/>
              <a:t>26/09/2019</a:t>
            </a:fld>
            <a:endParaRPr lang="es-ES"/>
          </a:p>
        </p:txBody>
      </p:sp>
      <p:sp>
        <p:nvSpPr>
          <p:cNvPr id="19" name="18 Marcador de pie de página"/>
          <p:cNvSpPr>
            <a:spLocks noGrp="1"/>
          </p:cNvSpPr>
          <p:nvPr>
            <p:ph type="ftr" sz="quarter" idx="11"/>
          </p:nvPr>
        </p:nvSpPr>
        <p:spPr/>
        <p:txBody>
          <a:bodyPr/>
          <a:lstStyle/>
          <a:p>
            <a:endParaRPr lang="es-ES"/>
          </a:p>
        </p:txBody>
      </p:sp>
      <p:sp>
        <p:nvSpPr>
          <p:cNvPr id="27" name="26 Marcador de número de diapositiva"/>
          <p:cNvSpPr>
            <a:spLocks noGrp="1"/>
          </p:cNvSpPr>
          <p:nvPr>
            <p:ph type="sldNum" sz="quarter" idx="12"/>
          </p:nvPr>
        </p:nvSpPr>
        <p:spPr/>
        <p:txBody>
          <a:bodyPr/>
          <a:lstStyle/>
          <a:p>
            <a:fld id="{15810427-07D6-43A7-A76B-2CDFEE892F79}"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81678CD-0949-4C71-9897-F38956F0547E}" type="datetimeFigureOut">
              <a:rPr lang="es-ES" smtClean="0"/>
              <a:pPr/>
              <a:t>26/09/2019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5810427-07D6-43A7-A76B-2CDFEE892F79}"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81678CD-0949-4C71-9897-F38956F0547E}" type="datetimeFigureOut">
              <a:rPr lang="es-ES" smtClean="0"/>
              <a:pPr/>
              <a:t>26/09/2019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5810427-07D6-43A7-A76B-2CDFEE892F79}"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81678CD-0949-4C71-9897-F38956F0547E}" type="datetimeFigureOut">
              <a:rPr lang="es-ES" smtClean="0"/>
              <a:pPr/>
              <a:t>26/09/2019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5810427-07D6-43A7-A76B-2CDFEE892F79}"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E81678CD-0949-4C71-9897-F38956F0547E}" type="datetimeFigureOut">
              <a:rPr lang="es-ES" smtClean="0"/>
              <a:pPr/>
              <a:t>26/09/2019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5810427-07D6-43A7-A76B-2CDFEE892F79}"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E81678CD-0949-4C71-9897-F38956F0547E}" type="datetimeFigureOut">
              <a:rPr lang="es-ES" smtClean="0"/>
              <a:pPr/>
              <a:t>26/09/2019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5810427-07D6-43A7-A76B-2CDFEE892F79}"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E81678CD-0949-4C71-9897-F38956F0547E}" type="datetimeFigureOut">
              <a:rPr lang="es-ES" smtClean="0"/>
              <a:pPr/>
              <a:t>26/09/2019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5810427-07D6-43A7-A76B-2CDFEE892F79}"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E81678CD-0949-4C71-9897-F38956F0547E}" type="datetimeFigureOut">
              <a:rPr lang="es-ES" smtClean="0"/>
              <a:pPr/>
              <a:t>26/09/2019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5810427-07D6-43A7-A76B-2CDFEE892F79}"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81678CD-0949-4C71-9897-F38956F0547E}" type="datetimeFigureOut">
              <a:rPr lang="es-ES" smtClean="0"/>
              <a:pPr/>
              <a:t>26/09/2019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5810427-07D6-43A7-A76B-2CDFEE892F79}"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E81678CD-0949-4C71-9897-F38956F0547E}" type="datetimeFigureOut">
              <a:rPr lang="es-ES" smtClean="0"/>
              <a:pPr/>
              <a:t>26/09/2019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5810427-07D6-43A7-A76B-2CDFEE892F79}"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E81678CD-0949-4C71-9897-F38956F0547E}" type="datetimeFigureOut">
              <a:rPr lang="es-ES" smtClean="0"/>
              <a:pPr/>
              <a:t>26/09/2019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077200" y="6356350"/>
            <a:ext cx="609600" cy="365125"/>
          </a:xfrm>
        </p:spPr>
        <p:txBody>
          <a:bodyPr/>
          <a:lstStyle/>
          <a:p>
            <a:fld id="{15810427-07D6-43A7-A76B-2CDFEE892F79}" type="slidenum">
              <a:rPr lang="es-ES" smtClean="0"/>
              <a:pPr/>
              <a:t>‹Nº›</a:t>
            </a:fld>
            <a:endParaRPr lang="es-E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81678CD-0949-4C71-9897-F38956F0547E}" type="datetimeFigureOut">
              <a:rPr lang="es-ES" smtClean="0"/>
              <a:pPr/>
              <a:t>26/09/2019</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5810427-07D6-43A7-A76B-2CDFEE892F79}" type="slidenum">
              <a:rPr lang="es-ES" smtClean="0"/>
              <a:pPr/>
              <a:t>‹Nº›</a:t>
            </a:fld>
            <a:endParaRPr lang="es-ES"/>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S" dirty="0"/>
          </a:p>
        </p:txBody>
      </p:sp>
      <p:sp>
        <p:nvSpPr>
          <p:cNvPr id="3" name="2 Subtítulo"/>
          <p:cNvSpPr>
            <a:spLocks noGrp="1"/>
          </p:cNvSpPr>
          <p:nvPr>
            <p:ph type="subTitle" idx="1"/>
          </p:nvPr>
        </p:nvSpPr>
        <p:spPr/>
        <p:txBody>
          <a:bodyPr/>
          <a:lstStyle/>
          <a:p>
            <a:endParaRPr lang="es-ES"/>
          </a:p>
        </p:txBody>
      </p:sp>
      <p:pic>
        <p:nvPicPr>
          <p:cNvPr id="23556" name="Picture 4" descr="Resultado de imagen de universo hd"/>
          <p:cNvPicPr>
            <a:picLocks noChangeAspect="1" noChangeArrowheads="1"/>
          </p:cNvPicPr>
          <p:nvPr/>
        </p:nvPicPr>
        <p:blipFill>
          <a:blip r:embed="rId2" cstate="print"/>
          <a:srcRect/>
          <a:stretch>
            <a:fillRect/>
          </a:stretch>
        </p:blipFill>
        <p:spPr bwMode="auto">
          <a:xfrm>
            <a:off x="0" y="-19059"/>
            <a:ext cx="9144000" cy="6877059"/>
          </a:xfrm>
          <a:prstGeom prst="rect">
            <a:avLst/>
          </a:prstGeom>
          <a:noFill/>
        </p:spPr>
      </p:pic>
      <p:sp>
        <p:nvSpPr>
          <p:cNvPr id="6" name="5 CuadroTexto"/>
          <p:cNvSpPr txBox="1"/>
          <p:nvPr/>
        </p:nvSpPr>
        <p:spPr>
          <a:xfrm>
            <a:off x="683568" y="404664"/>
            <a:ext cx="7848872" cy="2585323"/>
          </a:xfrm>
          <a:prstGeom prst="rect">
            <a:avLst/>
          </a:prstGeom>
          <a:noFill/>
        </p:spPr>
        <p:txBody>
          <a:bodyPr wrap="square" rtlCol="0">
            <a:spAutoFit/>
          </a:bodyPr>
          <a:lstStyle/>
          <a:p>
            <a:pPr algn="ctr"/>
            <a:r>
              <a:rPr lang="es-ES" sz="5400" dirty="0" smtClean="0">
                <a:solidFill>
                  <a:srgbClr val="FFFF00"/>
                </a:solidFill>
                <a:latin typeface="Eras Demi ITC" pitchFamily="34" charset="0"/>
              </a:rPr>
              <a:t>UDI 1. EL UNIVERSO</a:t>
            </a:r>
          </a:p>
          <a:p>
            <a:pPr algn="ctr"/>
            <a:r>
              <a:rPr lang="es-ES" sz="5400" dirty="0" smtClean="0">
                <a:solidFill>
                  <a:srgbClr val="FFFF00"/>
                </a:solidFill>
                <a:latin typeface="Eras Demi ITC" pitchFamily="34" charset="0"/>
              </a:rPr>
              <a:t> Y</a:t>
            </a:r>
          </a:p>
          <a:p>
            <a:pPr algn="ctr"/>
            <a:r>
              <a:rPr lang="es-ES" sz="5400" dirty="0" smtClean="0">
                <a:solidFill>
                  <a:srgbClr val="FFFF00"/>
                </a:solidFill>
                <a:latin typeface="Eras Demi ITC" pitchFamily="34" charset="0"/>
              </a:rPr>
              <a:t>NUESTRO PLANETA</a:t>
            </a:r>
            <a:endParaRPr lang="es-ES" sz="5400" dirty="0">
              <a:solidFill>
                <a:srgbClr val="FFFF00"/>
              </a:solidFill>
              <a:latin typeface="Eras Demi ITC"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7504" y="116632"/>
            <a:ext cx="8250710" cy="635496"/>
          </a:xfrm>
        </p:spPr>
        <p:txBody>
          <a:bodyPr>
            <a:normAutofit/>
          </a:bodyPr>
          <a:lstStyle/>
          <a:p>
            <a:pPr algn="just"/>
            <a:r>
              <a:rPr lang="es-ES" sz="4000" dirty="0" smtClean="0">
                <a:solidFill>
                  <a:srgbClr val="FFFF00"/>
                </a:solidFill>
              </a:rPr>
              <a:t>6. LAS ESTACIONES.  </a:t>
            </a:r>
            <a:endParaRPr lang="es-ES" sz="4000" dirty="0">
              <a:solidFill>
                <a:srgbClr val="FFFF00"/>
              </a:solidFill>
            </a:endParaRPr>
          </a:p>
        </p:txBody>
      </p:sp>
      <p:sp>
        <p:nvSpPr>
          <p:cNvPr id="24" name="23 CuadroTexto"/>
          <p:cNvSpPr txBox="1"/>
          <p:nvPr/>
        </p:nvSpPr>
        <p:spPr>
          <a:xfrm>
            <a:off x="214282" y="1071546"/>
            <a:ext cx="8715436" cy="1754326"/>
          </a:xfrm>
          <a:prstGeom prst="rect">
            <a:avLst/>
          </a:prstGeom>
          <a:noFill/>
        </p:spPr>
        <p:txBody>
          <a:bodyPr wrap="square" rtlCol="0">
            <a:spAutoFit/>
          </a:bodyPr>
          <a:lstStyle/>
          <a:p>
            <a:r>
              <a:rPr lang="es-ES_tradnl" dirty="0" smtClean="0">
                <a:solidFill>
                  <a:srgbClr val="99FF66"/>
                </a:solidFill>
                <a:latin typeface="Eras Demi ITC" pitchFamily="34" charset="0"/>
              </a:rPr>
              <a:t>EQUINOCCIOS: </a:t>
            </a:r>
            <a:r>
              <a:rPr lang="es-ES_tradnl" dirty="0" smtClean="0">
                <a:latin typeface="Eras Demi ITC" pitchFamily="34" charset="0"/>
              </a:rPr>
              <a:t>El día de paso de verano a otoño y el día de paso de invierno a primavera. (misma duración de horas de luz y horas de oscuridad, 12 horas).</a:t>
            </a:r>
          </a:p>
          <a:p>
            <a:endParaRPr lang="es-ES_tradnl" dirty="0" smtClean="0">
              <a:latin typeface="Eras Demi ITC" pitchFamily="34" charset="0"/>
            </a:endParaRPr>
          </a:p>
          <a:p>
            <a:r>
              <a:rPr lang="es-ES_tradnl" dirty="0" smtClean="0">
                <a:solidFill>
                  <a:srgbClr val="99FF66"/>
                </a:solidFill>
                <a:latin typeface="Eras Demi ITC" pitchFamily="34" charset="0"/>
              </a:rPr>
              <a:t>SOLSTICIOS</a:t>
            </a:r>
            <a:r>
              <a:rPr lang="es-ES_tradnl" dirty="0" smtClean="0">
                <a:latin typeface="Eras Demi ITC" pitchFamily="34" charset="0"/>
              </a:rPr>
              <a:t>: El día de paso de otoño a invierno y el día de paso de primavera a verano. (máxima diferencia de horas de luz y horas de oscuridad).</a:t>
            </a:r>
            <a:endParaRPr lang="es-ES" dirty="0" smtClean="0">
              <a:latin typeface="Eras Demi ITC" pitchFamily="34" charset="0"/>
            </a:endParaRPr>
          </a:p>
          <a:p>
            <a:r>
              <a:rPr lang="es-ES" dirty="0">
                <a:solidFill>
                  <a:srgbClr val="99FF66"/>
                </a:solidFill>
                <a:latin typeface="Eras Demi ITC" pitchFamily="34" charset="0"/>
              </a:rPr>
              <a:t>	</a:t>
            </a:r>
            <a:endParaRPr lang="es-ES" sz="1400" dirty="0">
              <a:latin typeface="Eras Demi ITC" pitchFamily="34" charset="0"/>
            </a:endParaRPr>
          </a:p>
        </p:txBody>
      </p:sp>
      <p:pic>
        <p:nvPicPr>
          <p:cNvPr id="20482" name="Picture 2" descr="Resultado de imagen de equinoccios y solsticios"/>
          <p:cNvPicPr>
            <a:picLocks noChangeAspect="1" noChangeArrowheads="1"/>
          </p:cNvPicPr>
          <p:nvPr/>
        </p:nvPicPr>
        <p:blipFill>
          <a:blip r:embed="rId2" cstate="print"/>
          <a:srcRect/>
          <a:stretch>
            <a:fillRect/>
          </a:stretch>
        </p:blipFill>
        <p:spPr bwMode="auto">
          <a:xfrm>
            <a:off x="1571604" y="2643182"/>
            <a:ext cx="5643602" cy="3777156"/>
          </a:xfrm>
          <a:prstGeom prst="rect">
            <a:avLst/>
          </a:prstGeom>
          <a:noFill/>
        </p:spPr>
      </p:pic>
      <p:sp>
        <p:nvSpPr>
          <p:cNvPr id="8" name="7 Rectángulo redondeado"/>
          <p:cNvSpPr/>
          <p:nvPr/>
        </p:nvSpPr>
        <p:spPr>
          <a:xfrm>
            <a:off x="6072198" y="5500702"/>
            <a:ext cx="1000132" cy="57150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23528" y="1052736"/>
            <a:ext cx="8250710" cy="635496"/>
          </a:xfrm>
        </p:spPr>
        <p:txBody>
          <a:bodyPr>
            <a:normAutofit fontScale="90000"/>
          </a:bodyPr>
          <a:lstStyle/>
          <a:p>
            <a:pPr algn="l"/>
            <a:r>
              <a:rPr lang="es-ES" sz="2400" dirty="0" smtClean="0">
                <a:solidFill>
                  <a:srgbClr val="FFFF00"/>
                </a:solidFill>
              </a:rPr>
              <a:t>MOVIMIENTO APARENTE DEL SOL:</a:t>
            </a:r>
            <a:br>
              <a:rPr lang="es-ES" sz="2400" dirty="0" smtClean="0">
                <a:solidFill>
                  <a:srgbClr val="FFFF00"/>
                </a:solidFill>
              </a:rPr>
            </a:br>
            <a:r>
              <a:rPr lang="es-ES" sz="2400" dirty="0" smtClean="0">
                <a:solidFill>
                  <a:srgbClr val="FFFF00"/>
                </a:solidFill>
              </a:rPr>
              <a:t>El Sol “sale” por el ESTE y se “pone” por el OESTE </a:t>
            </a:r>
            <a:endParaRPr lang="es-ES" sz="2400" dirty="0">
              <a:solidFill>
                <a:srgbClr val="FFFF00"/>
              </a:solidFill>
            </a:endParaRPr>
          </a:p>
        </p:txBody>
      </p:sp>
      <p:pic>
        <p:nvPicPr>
          <p:cNvPr id="23554" name="Picture 2" descr="Resultado de imagen de movimiento aparente del sol"/>
          <p:cNvPicPr>
            <a:picLocks noChangeAspect="1" noChangeArrowheads="1"/>
          </p:cNvPicPr>
          <p:nvPr/>
        </p:nvPicPr>
        <p:blipFill>
          <a:blip r:embed="rId2" cstate="print"/>
          <a:srcRect/>
          <a:stretch>
            <a:fillRect/>
          </a:stretch>
        </p:blipFill>
        <p:spPr bwMode="auto">
          <a:xfrm>
            <a:off x="1142976" y="2357430"/>
            <a:ext cx="6080359" cy="271464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7504" y="116632"/>
            <a:ext cx="8250710" cy="635496"/>
          </a:xfrm>
        </p:spPr>
        <p:txBody>
          <a:bodyPr>
            <a:normAutofit/>
          </a:bodyPr>
          <a:lstStyle/>
          <a:p>
            <a:pPr algn="just"/>
            <a:r>
              <a:rPr lang="es-ES" sz="4000" dirty="0" smtClean="0">
                <a:solidFill>
                  <a:srgbClr val="FFFF00"/>
                </a:solidFill>
              </a:rPr>
              <a:t>7. LA LUNA.  </a:t>
            </a:r>
            <a:endParaRPr lang="es-ES" sz="4000" dirty="0">
              <a:solidFill>
                <a:srgbClr val="FFFF00"/>
              </a:solidFill>
            </a:endParaRPr>
          </a:p>
        </p:txBody>
      </p:sp>
      <p:sp>
        <p:nvSpPr>
          <p:cNvPr id="24" name="23 CuadroTexto"/>
          <p:cNvSpPr txBox="1"/>
          <p:nvPr/>
        </p:nvSpPr>
        <p:spPr>
          <a:xfrm>
            <a:off x="214282" y="1071546"/>
            <a:ext cx="8715436" cy="1200329"/>
          </a:xfrm>
          <a:prstGeom prst="rect">
            <a:avLst/>
          </a:prstGeom>
          <a:noFill/>
        </p:spPr>
        <p:txBody>
          <a:bodyPr wrap="square" rtlCol="0">
            <a:spAutoFit/>
          </a:bodyPr>
          <a:lstStyle/>
          <a:p>
            <a:r>
              <a:rPr lang="es-ES" dirty="0" smtClean="0">
                <a:solidFill>
                  <a:srgbClr val="99FF66"/>
                </a:solidFill>
                <a:latin typeface="Eras Demi ITC" pitchFamily="34" charset="0"/>
              </a:rPr>
              <a:t>Tamaño: </a:t>
            </a:r>
            <a:r>
              <a:rPr lang="es-ES" dirty="0" smtClean="0">
                <a:latin typeface="Eras Demi ITC" pitchFamily="34" charset="0"/>
              </a:rPr>
              <a:t>¼ de la Tierra.</a:t>
            </a:r>
          </a:p>
          <a:p>
            <a:r>
              <a:rPr lang="es-ES" dirty="0" smtClean="0">
                <a:solidFill>
                  <a:srgbClr val="99FF66"/>
                </a:solidFill>
                <a:latin typeface="Eras Demi ITC" pitchFamily="34" charset="0"/>
              </a:rPr>
              <a:t>Movimiento de rotación: </a:t>
            </a:r>
            <a:r>
              <a:rPr lang="es-ES" dirty="0" smtClean="0">
                <a:latin typeface="Eras Demi ITC" pitchFamily="34" charset="0"/>
              </a:rPr>
              <a:t>28 días.</a:t>
            </a:r>
          </a:p>
          <a:p>
            <a:r>
              <a:rPr lang="es-ES" dirty="0" smtClean="0">
                <a:solidFill>
                  <a:srgbClr val="99FF66"/>
                </a:solidFill>
                <a:latin typeface="Eras Demi ITC" pitchFamily="34" charset="0"/>
              </a:rPr>
              <a:t>Movimiento de translación: </a:t>
            </a:r>
            <a:r>
              <a:rPr lang="es-ES" dirty="0" smtClean="0">
                <a:latin typeface="Eras Demi ITC" pitchFamily="34" charset="0"/>
              </a:rPr>
              <a:t>28 días.</a:t>
            </a:r>
          </a:p>
          <a:p>
            <a:r>
              <a:rPr lang="es-ES" dirty="0" smtClean="0">
                <a:solidFill>
                  <a:srgbClr val="99FF66"/>
                </a:solidFill>
                <a:latin typeface="Eras Demi ITC" pitchFamily="34" charset="0"/>
              </a:rPr>
              <a:t>Fases lunares: </a:t>
            </a:r>
            <a:r>
              <a:rPr lang="es-ES" sz="1400" dirty="0" smtClean="0">
                <a:latin typeface="Eras Demi ITC" pitchFamily="34" charset="0"/>
              </a:rPr>
              <a:t>LUNA NUEVA, CUARTO CRECIENTE, LUNA LLENA Y CUARTO MENGUANTE.</a:t>
            </a:r>
            <a:r>
              <a:rPr lang="es-ES" dirty="0">
                <a:solidFill>
                  <a:srgbClr val="99FF66"/>
                </a:solidFill>
                <a:latin typeface="Eras Demi ITC" pitchFamily="34" charset="0"/>
              </a:rPr>
              <a:t>	</a:t>
            </a:r>
            <a:endParaRPr lang="es-ES" sz="1400" dirty="0">
              <a:latin typeface="Eras Demi ITC" pitchFamily="34" charset="0"/>
            </a:endParaRPr>
          </a:p>
        </p:txBody>
      </p:sp>
      <p:sp>
        <p:nvSpPr>
          <p:cNvPr id="6" name="5 Llamada rectangular redondeada"/>
          <p:cNvSpPr/>
          <p:nvPr/>
        </p:nvSpPr>
        <p:spPr>
          <a:xfrm>
            <a:off x="4357686" y="1285860"/>
            <a:ext cx="2286016" cy="571504"/>
          </a:xfrm>
          <a:prstGeom prst="wedgeRoundRectCallout">
            <a:avLst>
              <a:gd name="adj1" fmla="val -62756"/>
              <a:gd name="adj2" fmla="val 16416"/>
              <a:gd name="adj3" fmla="val 16667"/>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dirty="0" smtClean="0">
                <a:solidFill>
                  <a:srgbClr val="FF0000"/>
                </a:solidFill>
              </a:rPr>
              <a:t>Por eso nos muestra siempre la misma cara.</a:t>
            </a:r>
            <a:endParaRPr lang="es-ES" sz="1600" dirty="0">
              <a:solidFill>
                <a:srgbClr val="FF0000"/>
              </a:solidFill>
            </a:endParaRPr>
          </a:p>
        </p:txBody>
      </p:sp>
      <p:pic>
        <p:nvPicPr>
          <p:cNvPr id="24578" name="Picture 2" descr="Resultado de imagen de FASES LUNARES"/>
          <p:cNvPicPr>
            <a:picLocks noChangeAspect="1" noChangeArrowheads="1"/>
          </p:cNvPicPr>
          <p:nvPr/>
        </p:nvPicPr>
        <p:blipFill>
          <a:blip r:embed="rId2" cstate="print"/>
          <a:srcRect/>
          <a:stretch>
            <a:fillRect/>
          </a:stretch>
        </p:blipFill>
        <p:spPr bwMode="auto">
          <a:xfrm>
            <a:off x="1142976" y="2643182"/>
            <a:ext cx="6247253" cy="235745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57158" y="285728"/>
            <a:ext cx="2000264" cy="635496"/>
          </a:xfrm>
        </p:spPr>
        <p:txBody>
          <a:bodyPr>
            <a:normAutofit/>
          </a:bodyPr>
          <a:lstStyle/>
          <a:p>
            <a:pPr algn="just"/>
            <a:r>
              <a:rPr lang="es-ES" sz="2400" dirty="0" smtClean="0">
                <a:solidFill>
                  <a:srgbClr val="FFFF00"/>
                </a:solidFill>
              </a:rPr>
              <a:t>LOS ECLIPSES</a:t>
            </a:r>
            <a:endParaRPr lang="es-ES" sz="2400" dirty="0">
              <a:solidFill>
                <a:srgbClr val="FFFF00"/>
              </a:solidFill>
            </a:endParaRPr>
          </a:p>
        </p:txBody>
      </p:sp>
      <p:sp>
        <p:nvSpPr>
          <p:cNvPr id="4" name="3 CuadroTexto"/>
          <p:cNvSpPr txBox="1"/>
          <p:nvPr/>
        </p:nvSpPr>
        <p:spPr>
          <a:xfrm>
            <a:off x="142844" y="1071546"/>
            <a:ext cx="8715436" cy="646331"/>
          </a:xfrm>
          <a:prstGeom prst="rect">
            <a:avLst/>
          </a:prstGeom>
          <a:noFill/>
        </p:spPr>
        <p:txBody>
          <a:bodyPr wrap="square" rtlCol="0">
            <a:spAutoFit/>
          </a:bodyPr>
          <a:lstStyle/>
          <a:p>
            <a:r>
              <a:rPr lang="es-ES" dirty="0" smtClean="0">
                <a:solidFill>
                  <a:srgbClr val="99FF66"/>
                </a:solidFill>
                <a:latin typeface="Eras Demi ITC" pitchFamily="34" charset="0"/>
              </a:rPr>
              <a:t>ECLIPSE DE SOL: </a:t>
            </a:r>
            <a:r>
              <a:rPr lang="es-ES" dirty="0" smtClean="0">
                <a:latin typeface="Eras Demi ITC" pitchFamily="34" charset="0"/>
              </a:rPr>
              <a:t>El Sol es ocultado.</a:t>
            </a:r>
          </a:p>
          <a:p>
            <a:r>
              <a:rPr lang="es-ES" dirty="0" smtClean="0">
                <a:solidFill>
                  <a:srgbClr val="99FF66"/>
                </a:solidFill>
                <a:latin typeface="Eras Demi ITC" pitchFamily="34" charset="0"/>
              </a:rPr>
              <a:t>ECLIPSE DE LUNA: </a:t>
            </a:r>
            <a:r>
              <a:rPr lang="es-ES" dirty="0" smtClean="0">
                <a:latin typeface="Eras Demi ITC" pitchFamily="34" charset="0"/>
              </a:rPr>
              <a:t>La Luna es ocultada.</a:t>
            </a:r>
            <a:endParaRPr lang="es-ES" sz="1400" dirty="0">
              <a:latin typeface="Eras Demi ITC" pitchFamily="34" charset="0"/>
            </a:endParaRPr>
          </a:p>
        </p:txBody>
      </p:sp>
      <p:pic>
        <p:nvPicPr>
          <p:cNvPr id="25602" name="Picture 2" descr="Resultado de imagen de eclipse de sol y luna"/>
          <p:cNvPicPr>
            <a:picLocks noChangeAspect="1" noChangeArrowheads="1"/>
          </p:cNvPicPr>
          <p:nvPr/>
        </p:nvPicPr>
        <p:blipFill>
          <a:blip r:embed="rId2" cstate="print"/>
          <a:srcRect/>
          <a:stretch>
            <a:fillRect/>
          </a:stretch>
        </p:blipFill>
        <p:spPr bwMode="auto">
          <a:xfrm>
            <a:off x="1928794" y="2071678"/>
            <a:ext cx="5072098" cy="420984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57158" y="285728"/>
            <a:ext cx="2000264" cy="635496"/>
          </a:xfrm>
        </p:spPr>
        <p:txBody>
          <a:bodyPr>
            <a:normAutofit/>
          </a:bodyPr>
          <a:lstStyle/>
          <a:p>
            <a:pPr algn="just"/>
            <a:r>
              <a:rPr lang="es-ES" sz="2400" dirty="0" smtClean="0">
                <a:solidFill>
                  <a:srgbClr val="FFFF00"/>
                </a:solidFill>
              </a:rPr>
              <a:t>LAS MAREAS</a:t>
            </a:r>
            <a:endParaRPr lang="es-ES" sz="2400" dirty="0">
              <a:solidFill>
                <a:srgbClr val="FFFF00"/>
              </a:solidFill>
            </a:endParaRPr>
          </a:p>
        </p:txBody>
      </p:sp>
      <p:sp>
        <p:nvSpPr>
          <p:cNvPr id="4" name="3 CuadroTexto"/>
          <p:cNvSpPr txBox="1"/>
          <p:nvPr/>
        </p:nvSpPr>
        <p:spPr>
          <a:xfrm>
            <a:off x="428596" y="1643050"/>
            <a:ext cx="3500462" cy="1754326"/>
          </a:xfrm>
          <a:prstGeom prst="rect">
            <a:avLst/>
          </a:prstGeom>
          <a:noFill/>
        </p:spPr>
        <p:txBody>
          <a:bodyPr wrap="square" rtlCol="0">
            <a:spAutoFit/>
          </a:bodyPr>
          <a:lstStyle/>
          <a:p>
            <a:pPr algn="just"/>
            <a:r>
              <a:rPr lang="es-ES_tradnl" dirty="0" smtClean="0">
                <a:latin typeface="Eras Demi ITC" pitchFamily="34" charset="0"/>
              </a:rPr>
              <a:t>Variación en el nivel del agua de la superficie de la Tierra como consecuencia de la fuerza de gravedad existente, principalmente, entre la Tierra y la Luna.</a:t>
            </a:r>
            <a:endParaRPr lang="es-ES" dirty="0">
              <a:latin typeface="Eras Demi ITC" pitchFamily="34" charset="0"/>
            </a:endParaRPr>
          </a:p>
        </p:txBody>
      </p:sp>
      <p:pic>
        <p:nvPicPr>
          <p:cNvPr id="26626" name="Picture 2" descr="Resultado de imagen de mareas"/>
          <p:cNvPicPr>
            <a:picLocks noChangeAspect="1" noChangeArrowheads="1"/>
          </p:cNvPicPr>
          <p:nvPr/>
        </p:nvPicPr>
        <p:blipFill>
          <a:blip r:embed="rId2" cstate="print"/>
          <a:srcRect/>
          <a:stretch>
            <a:fillRect/>
          </a:stretch>
        </p:blipFill>
        <p:spPr bwMode="auto">
          <a:xfrm>
            <a:off x="4500562" y="928670"/>
            <a:ext cx="4123982" cy="464347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7504" y="116632"/>
            <a:ext cx="3600400" cy="635496"/>
          </a:xfrm>
        </p:spPr>
        <p:txBody>
          <a:bodyPr>
            <a:normAutofit/>
          </a:bodyPr>
          <a:lstStyle/>
          <a:p>
            <a:pPr algn="just"/>
            <a:r>
              <a:rPr lang="es-ES" sz="4000" dirty="0" smtClean="0">
                <a:solidFill>
                  <a:srgbClr val="FFFF00"/>
                </a:solidFill>
              </a:rPr>
              <a:t>1. EL UNIVERSO</a:t>
            </a:r>
            <a:endParaRPr lang="es-ES" sz="4000" dirty="0">
              <a:solidFill>
                <a:srgbClr val="FFFF00"/>
              </a:solidFill>
            </a:endParaRPr>
          </a:p>
        </p:txBody>
      </p:sp>
      <p:grpSp>
        <p:nvGrpSpPr>
          <p:cNvPr id="47" name="46 Grupo"/>
          <p:cNvGrpSpPr/>
          <p:nvPr/>
        </p:nvGrpSpPr>
        <p:grpSpPr>
          <a:xfrm>
            <a:off x="1547664" y="1052736"/>
            <a:ext cx="4968552" cy="5163090"/>
            <a:chOff x="1547664" y="1052736"/>
            <a:chExt cx="4968552" cy="5163090"/>
          </a:xfrm>
        </p:grpSpPr>
        <p:sp>
          <p:nvSpPr>
            <p:cNvPr id="20" name="19 CuadroTexto"/>
            <p:cNvSpPr txBox="1"/>
            <p:nvPr/>
          </p:nvSpPr>
          <p:spPr>
            <a:xfrm>
              <a:off x="1547664" y="3645024"/>
              <a:ext cx="1512168" cy="276999"/>
            </a:xfrm>
            <a:prstGeom prst="rect">
              <a:avLst/>
            </a:prstGeom>
            <a:solidFill>
              <a:schemeClr val="tx1"/>
            </a:solidFill>
          </p:spPr>
          <p:txBody>
            <a:bodyPr wrap="square" rtlCol="0">
              <a:spAutoFit/>
            </a:bodyPr>
            <a:lstStyle/>
            <a:p>
              <a:r>
                <a:rPr lang="es-ES" sz="1200" dirty="0" smtClean="0">
                  <a:solidFill>
                    <a:schemeClr val="bg1"/>
                  </a:solidFill>
                  <a:latin typeface="Eras Demi ITC" pitchFamily="34" charset="0"/>
                </a:rPr>
                <a:t>ESPACIO VACÍO</a:t>
              </a:r>
              <a:endParaRPr lang="es-ES" sz="1200" dirty="0">
                <a:solidFill>
                  <a:schemeClr val="bg1"/>
                </a:solidFill>
                <a:latin typeface="Eras Demi ITC" pitchFamily="34" charset="0"/>
              </a:endParaRPr>
            </a:p>
          </p:txBody>
        </p:sp>
        <p:grpSp>
          <p:nvGrpSpPr>
            <p:cNvPr id="45" name="44 Grupo"/>
            <p:cNvGrpSpPr/>
            <p:nvPr/>
          </p:nvGrpSpPr>
          <p:grpSpPr>
            <a:xfrm>
              <a:off x="1691680" y="1052736"/>
              <a:ext cx="4824536" cy="5163090"/>
              <a:chOff x="2411760" y="1340768"/>
              <a:chExt cx="4824536" cy="5163090"/>
            </a:xfrm>
          </p:grpSpPr>
          <p:grpSp>
            <p:nvGrpSpPr>
              <p:cNvPr id="40" name="39 Grupo"/>
              <p:cNvGrpSpPr/>
              <p:nvPr/>
            </p:nvGrpSpPr>
            <p:grpSpPr>
              <a:xfrm>
                <a:off x="2411760" y="1340768"/>
                <a:ext cx="3240360" cy="2992398"/>
                <a:chOff x="2411760" y="1340768"/>
                <a:chExt cx="3240360" cy="2992398"/>
              </a:xfrm>
            </p:grpSpPr>
            <p:sp>
              <p:nvSpPr>
                <p:cNvPr id="11" name="10 CuadroTexto"/>
                <p:cNvSpPr txBox="1"/>
                <p:nvPr/>
              </p:nvSpPr>
              <p:spPr>
                <a:xfrm>
                  <a:off x="3131840" y="1340768"/>
                  <a:ext cx="1800200" cy="461665"/>
                </a:xfrm>
                <a:prstGeom prst="rect">
                  <a:avLst/>
                </a:prstGeom>
                <a:solidFill>
                  <a:schemeClr val="tx1"/>
                </a:solidFill>
              </p:spPr>
              <p:txBody>
                <a:bodyPr wrap="square" rtlCol="0">
                  <a:spAutoFit/>
                </a:bodyPr>
                <a:lstStyle/>
                <a:p>
                  <a:r>
                    <a:rPr lang="es-ES" sz="2400" dirty="0" smtClean="0">
                      <a:solidFill>
                        <a:schemeClr val="bg1"/>
                      </a:solidFill>
                      <a:latin typeface="Eras Demi ITC" pitchFamily="34" charset="0"/>
                    </a:rPr>
                    <a:t>UNIVERSO</a:t>
                  </a:r>
                  <a:endParaRPr lang="es-ES" sz="2400" dirty="0">
                    <a:solidFill>
                      <a:schemeClr val="bg1"/>
                    </a:solidFill>
                    <a:latin typeface="Eras Demi ITC" pitchFamily="34" charset="0"/>
                  </a:endParaRPr>
                </a:p>
              </p:txBody>
            </p:sp>
            <p:sp>
              <p:nvSpPr>
                <p:cNvPr id="12" name="11 CuadroTexto"/>
                <p:cNvSpPr txBox="1"/>
                <p:nvPr/>
              </p:nvSpPr>
              <p:spPr>
                <a:xfrm>
                  <a:off x="2411760" y="2636912"/>
                  <a:ext cx="3240360" cy="400110"/>
                </a:xfrm>
                <a:prstGeom prst="rect">
                  <a:avLst/>
                </a:prstGeom>
                <a:solidFill>
                  <a:schemeClr val="tx1"/>
                </a:solidFill>
              </p:spPr>
              <p:txBody>
                <a:bodyPr wrap="square" rtlCol="0">
                  <a:spAutoFit/>
                </a:bodyPr>
                <a:lstStyle/>
                <a:p>
                  <a:r>
                    <a:rPr lang="es-ES" sz="2000" dirty="0" smtClean="0">
                      <a:solidFill>
                        <a:schemeClr val="bg1"/>
                      </a:solidFill>
                      <a:latin typeface="Eras Demi ITC" pitchFamily="34" charset="0"/>
                    </a:rPr>
                    <a:t>CÚMULOS DE GALAXIAS</a:t>
                  </a:r>
                  <a:endParaRPr lang="es-ES" sz="2000" dirty="0">
                    <a:solidFill>
                      <a:schemeClr val="bg1"/>
                    </a:solidFill>
                    <a:latin typeface="Eras Demi ITC" pitchFamily="34" charset="0"/>
                  </a:endParaRPr>
                </a:p>
              </p:txBody>
            </p:sp>
            <p:sp>
              <p:nvSpPr>
                <p:cNvPr id="17" name="16 Pentágono"/>
                <p:cNvSpPr/>
                <p:nvPr/>
              </p:nvSpPr>
              <p:spPr>
                <a:xfrm rot="5400000">
                  <a:off x="3599892" y="2096852"/>
                  <a:ext cx="720080" cy="216024"/>
                </a:xfrm>
                <a:prstGeom prst="homePlate">
                  <a:avLst>
                    <a:gd name="adj" fmla="val 101913"/>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Pentágono"/>
                <p:cNvSpPr/>
                <p:nvPr/>
              </p:nvSpPr>
              <p:spPr>
                <a:xfrm rot="5400000">
                  <a:off x="2663788" y="3392996"/>
                  <a:ext cx="720080" cy="216024"/>
                </a:xfrm>
                <a:prstGeom prst="homePlate">
                  <a:avLst>
                    <a:gd name="adj" fmla="val 101913"/>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Pentágono"/>
                <p:cNvSpPr/>
                <p:nvPr/>
              </p:nvSpPr>
              <p:spPr>
                <a:xfrm rot="5400000">
                  <a:off x="4463988" y="3392996"/>
                  <a:ext cx="720080" cy="216024"/>
                </a:xfrm>
                <a:prstGeom prst="homePlate">
                  <a:avLst>
                    <a:gd name="adj" fmla="val 101913"/>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CuadroTexto"/>
                <p:cNvSpPr txBox="1"/>
                <p:nvPr/>
              </p:nvSpPr>
              <p:spPr>
                <a:xfrm>
                  <a:off x="4139952" y="3933056"/>
                  <a:ext cx="1512168" cy="400110"/>
                </a:xfrm>
                <a:prstGeom prst="rect">
                  <a:avLst/>
                </a:prstGeom>
                <a:solidFill>
                  <a:schemeClr val="tx1"/>
                </a:solidFill>
              </p:spPr>
              <p:txBody>
                <a:bodyPr wrap="square" rtlCol="0">
                  <a:spAutoFit/>
                </a:bodyPr>
                <a:lstStyle/>
                <a:p>
                  <a:r>
                    <a:rPr lang="es-ES" sz="2000" dirty="0" smtClean="0">
                      <a:solidFill>
                        <a:schemeClr val="bg1"/>
                      </a:solidFill>
                      <a:latin typeface="Eras Demi ITC" pitchFamily="34" charset="0"/>
                    </a:rPr>
                    <a:t>GALAXIAS</a:t>
                  </a:r>
                  <a:endParaRPr lang="es-ES" sz="2000" dirty="0">
                    <a:solidFill>
                      <a:schemeClr val="bg1"/>
                    </a:solidFill>
                    <a:latin typeface="Eras Demi ITC" pitchFamily="34" charset="0"/>
                  </a:endParaRPr>
                </a:p>
              </p:txBody>
            </p:sp>
          </p:grpSp>
          <p:sp>
            <p:nvSpPr>
              <p:cNvPr id="38" name="37 Pentágono"/>
              <p:cNvSpPr/>
              <p:nvPr/>
            </p:nvSpPr>
            <p:spPr>
              <a:xfrm rot="5400000">
                <a:off x="4139952" y="4653136"/>
                <a:ext cx="576064" cy="144016"/>
              </a:xfrm>
              <a:prstGeom prst="homePlate">
                <a:avLst>
                  <a:gd name="adj" fmla="val 101913"/>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38 CuadroTexto"/>
              <p:cNvSpPr txBox="1"/>
              <p:nvPr/>
            </p:nvSpPr>
            <p:spPr>
              <a:xfrm>
                <a:off x="3203848" y="5085184"/>
                <a:ext cx="1440160" cy="338554"/>
              </a:xfrm>
              <a:prstGeom prst="rect">
                <a:avLst/>
              </a:prstGeom>
              <a:solidFill>
                <a:schemeClr val="tx1"/>
              </a:solidFill>
            </p:spPr>
            <p:txBody>
              <a:bodyPr wrap="square" rtlCol="0">
                <a:spAutoFit/>
              </a:bodyPr>
              <a:lstStyle/>
              <a:p>
                <a:r>
                  <a:rPr lang="es-ES" sz="1600" dirty="0" smtClean="0">
                    <a:solidFill>
                      <a:schemeClr val="bg1"/>
                    </a:solidFill>
                    <a:latin typeface="Eras Demi ITC" pitchFamily="34" charset="0"/>
                  </a:rPr>
                  <a:t>NEBULOSAS</a:t>
                </a:r>
                <a:endParaRPr lang="es-ES" sz="1600" dirty="0">
                  <a:solidFill>
                    <a:schemeClr val="bg1"/>
                  </a:solidFill>
                  <a:latin typeface="Eras Demi ITC" pitchFamily="34" charset="0"/>
                </a:endParaRPr>
              </a:p>
            </p:txBody>
          </p:sp>
          <p:sp>
            <p:nvSpPr>
              <p:cNvPr id="41" name="40 Pentágono"/>
              <p:cNvSpPr/>
              <p:nvPr/>
            </p:nvSpPr>
            <p:spPr>
              <a:xfrm rot="5400000">
                <a:off x="5076056" y="4653136"/>
                <a:ext cx="576064" cy="144016"/>
              </a:xfrm>
              <a:prstGeom prst="homePlate">
                <a:avLst>
                  <a:gd name="adj" fmla="val 101913"/>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41 CuadroTexto"/>
              <p:cNvSpPr txBox="1"/>
              <p:nvPr/>
            </p:nvSpPr>
            <p:spPr>
              <a:xfrm>
                <a:off x="5148064" y="5085184"/>
                <a:ext cx="1296144" cy="338554"/>
              </a:xfrm>
              <a:prstGeom prst="rect">
                <a:avLst/>
              </a:prstGeom>
              <a:solidFill>
                <a:schemeClr val="tx1"/>
              </a:solidFill>
            </p:spPr>
            <p:txBody>
              <a:bodyPr wrap="square" rtlCol="0">
                <a:spAutoFit/>
              </a:bodyPr>
              <a:lstStyle/>
              <a:p>
                <a:r>
                  <a:rPr lang="es-ES" sz="1600" dirty="0" smtClean="0">
                    <a:solidFill>
                      <a:schemeClr val="bg1"/>
                    </a:solidFill>
                    <a:latin typeface="Eras Demi ITC" pitchFamily="34" charset="0"/>
                  </a:rPr>
                  <a:t>ESTRELLAS</a:t>
                </a:r>
                <a:endParaRPr lang="es-ES" sz="1600" dirty="0">
                  <a:solidFill>
                    <a:schemeClr val="bg1"/>
                  </a:solidFill>
                  <a:latin typeface="Eras Demi ITC" pitchFamily="34" charset="0"/>
                </a:endParaRPr>
              </a:p>
            </p:txBody>
          </p:sp>
          <p:sp>
            <p:nvSpPr>
              <p:cNvPr id="43" name="42 Pentágono"/>
              <p:cNvSpPr/>
              <p:nvPr/>
            </p:nvSpPr>
            <p:spPr>
              <a:xfrm rot="5400000">
                <a:off x="5436096" y="5733256"/>
                <a:ext cx="576064" cy="144016"/>
              </a:xfrm>
              <a:prstGeom prst="homePlate">
                <a:avLst>
                  <a:gd name="adj" fmla="val 101913"/>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43 CuadroTexto"/>
              <p:cNvSpPr txBox="1"/>
              <p:nvPr/>
            </p:nvSpPr>
            <p:spPr>
              <a:xfrm>
                <a:off x="4572000" y="6165304"/>
                <a:ext cx="2664296" cy="338554"/>
              </a:xfrm>
              <a:prstGeom prst="rect">
                <a:avLst/>
              </a:prstGeom>
              <a:solidFill>
                <a:schemeClr val="tx1"/>
              </a:solidFill>
            </p:spPr>
            <p:txBody>
              <a:bodyPr wrap="square" rtlCol="0">
                <a:spAutoFit/>
              </a:bodyPr>
              <a:lstStyle/>
              <a:p>
                <a:r>
                  <a:rPr lang="es-ES" sz="1600" dirty="0" smtClean="0">
                    <a:solidFill>
                      <a:schemeClr val="bg1"/>
                    </a:solidFill>
                    <a:latin typeface="Eras Demi ITC" pitchFamily="34" charset="0"/>
                  </a:rPr>
                  <a:t>SISTEMAS PLANETARIOS</a:t>
                </a:r>
                <a:endParaRPr lang="es-ES" sz="1600" dirty="0">
                  <a:solidFill>
                    <a:schemeClr val="bg1"/>
                  </a:solidFill>
                  <a:latin typeface="Eras Demi ITC" pitchFamily="34" charset="0"/>
                </a:endParaRPr>
              </a:p>
            </p:txBody>
          </p:sp>
        </p:grpSp>
      </p:grpSp>
      <p:sp>
        <p:nvSpPr>
          <p:cNvPr id="46" name="45 Llamada rectangular redondeada"/>
          <p:cNvSpPr/>
          <p:nvPr/>
        </p:nvSpPr>
        <p:spPr>
          <a:xfrm>
            <a:off x="5148064" y="2708920"/>
            <a:ext cx="2088232" cy="720080"/>
          </a:xfrm>
          <a:prstGeom prst="wedgeRoundRectCallout">
            <a:avLst>
              <a:gd name="adj1" fmla="val -56772"/>
              <a:gd name="adj2" fmla="val 91252"/>
              <a:gd name="adj3" fmla="val 16667"/>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200" dirty="0" smtClean="0">
                <a:solidFill>
                  <a:schemeClr val="bg1"/>
                </a:solidFill>
              </a:rPr>
              <a:t>Separadas entre sí por enormes distancias.</a:t>
            </a:r>
            <a:endParaRPr lang="es-ES" sz="1200" dirty="0">
              <a:solidFill>
                <a:schemeClr val="bg1"/>
              </a:solidFill>
            </a:endParaRPr>
          </a:p>
        </p:txBody>
      </p:sp>
      <p:sp>
        <p:nvSpPr>
          <p:cNvPr id="48" name="47 Llamada rectangular redondeada"/>
          <p:cNvSpPr/>
          <p:nvPr/>
        </p:nvSpPr>
        <p:spPr>
          <a:xfrm>
            <a:off x="5940152" y="3861048"/>
            <a:ext cx="1872208" cy="720080"/>
          </a:xfrm>
          <a:prstGeom prst="wedgeRoundRectCallout">
            <a:avLst>
              <a:gd name="adj1" fmla="val -56772"/>
              <a:gd name="adj2" fmla="val 91252"/>
              <a:gd name="adj3" fmla="val 16667"/>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200" dirty="0" smtClean="0">
                <a:solidFill>
                  <a:schemeClr val="bg1"/>
                </a:solidFill>
              </a:rPr>
              <a:t>Tienen altísima temperatura emitiendo luz y calor.</a:t>
            </a:r>
            <a:endParaRPr lang="es-ES" sz="1200" dirty="0">
              <a:solidFill>
                <a:schemeClr val="bg1"/>
              </a:solidFill>
            </a:endParaRPr>
          </a:p>
        </p:txBody>
      </p:sp>
      <p:sp>
        <p:nvSpPr>
          <p:cNvPr id="49" name="48 Llamada rectangular redondeada"/>
          <p:cNvSpPr/>
          <p:nvPr/>
        </p:nvSpPr>
        <p:spPr>
          <a:xfrm>
            <a:off x="6516216" y="4797152"/>
            <a:ext cx="2016224" cy="720080"/>
          </a:xfrm>
          <a:prstGeom prst="wedgeRoundRectCallout">
            <a:avLst>
              <a:gd name="adj1" fmla="val -85339"/>
              <a:gd name="adj2" fmla="val -18962"/>
              <a:gd name="adj3" fmla="val 16667"/>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200" dirty="0" smtClean="0">
                <a:solidFill>
                  <a:schemeClr val="bg1"/>
                </a:solidFill>
              </a:rPr>
              <a:t>Formadas por </a:t>
            </a:r>
            <a:r>
              <a:rPr lang="es-ES" sz="1200" b="1" dirty="0" smtClean="0">
                <a:solidFill>
                  <a:schemeClr val="bg1"/>
                </a:solidFill>
              </a:rPr>
              <a:t>HIDRÓGENO</a:t>
            </a:r>
            <a:r>
              <a:rPr lang="es-ES" sz="1200" dirty="0" smtClean="0">
                <a:solidFill>
                  <a:schemeClr val="bg1"/>
                </a:solidFill>
              </a:rPr>
              <a:t> y </a:t>
            </a:r>
            <a:r>
              <a:rPr lang="es-ES" sz="1200" b="1" dirty="0" smtClean="0">
                <a:solidFill>
                  <a:schemeClr val="bg1"/>
                </a:solidFill>
              </a:rPr>
              <a:t>HELIO</a:t>
            </a:r>
            <a:r>
              <a:rPr lang="es-ES" sz="1200" dirty="0" smtClean="0">
                <a:solidFill>
                  <a:schemeClr val="bg1"/>
                </a:solidFill>
              </a:rPr>
              <a:t>.</a:t>
            </a:r>
            <a:endParaRPr lang="es-ES" sz="1200" dirty="0">
              <a:solidFill>
                <a:schemeClr val="bg1"/>
              </a:solidFill>
            </a:endParaRPr>
          </a:p>
        </p:txBody>
      </p:sp>
      <p:sp>
        <p:nvSpPr>
          <p:cNvPr id="50" name="49 Llamada rectangular redondeada"/>
          <p:cNvSpPr/>
          <p:nvPr/>
        </p:nvSpPr>
        <p:spPr>
          <a:xfrm>
            <a:off x="611560" y="5445224"/>
            <a:ext cx="1872208" cy="720080"/>
          </a:xfrm>
          <a:prstGeom prst="wedgeRoundRectCallout">
            <a:avLst>
              <a:gd name="adj1" fmla="val 46439"/>
              <a:gd name="adj2" fmla="val -106415"/>
              <a:gd name="adj3" fmla="val 16667"/>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200" dirty="0" smtClean="0">
                <a:solidFill>
                  <a:schemeClr val="bg1"/>
                </a:solidFill>
              </a:rPr>
              <a:t>Son grandes nubes de gas y polvo.</a:t>
            </a:r>
            <a:endParaRPr lang="es-ES" sz="1200" dirty="0">
              <a:solidFill>
                <a:schemeClr val="bg1"/>
              </a:solidFill>
            </a:endParaRPr>
          </a:p>
        </p:txBody>
      </p:sp>
      <p:sp>
        <p:nvSpPr>
          <p:cNvPr id="51" name="50 Llamada rectangular redondeada"/>
          <p:cNvSpPr/>
          <p:nvPr/>
        </p:nvSpPr>
        <p:spPr>
          <a:xfrm>
            <a:off x="7020272" y="5949280"/>
            <a:ext cx="1368152" cy="576064"/>
          </a:xfrm>
          <a:prstGeom prst="wedgeRoundRectCallout">
            <a:avLst>
              <a:gd name="adj1" fmla="val -83786"/>
              <a:gd name="adj2" fmla="val -31542"/>
              <a:gd name="adj3" fmla="val 16667"/>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200" dirty="0" smtClean="0">
                <a:solidFill>
                  <a:schemeClr val="bg1"/>
                </a:solidFill>
              </a:rPr>
              <a:t>Como nuestro</a:t>
            </a:r>
          </a:p>
          <a:p>
            <a:r>
              <a:rPr lang="es-ES" sz="1200" dirty="0" smtClean="0">
                <a:solidFill>
                  <a:schemeClr val="bg1"/>
                </a:solidFill>
              </a:rPr>
              <a:t> </a:t>
            </a:r>
            <a:r>
              <a:rPr lang="es-ES" sz="1200" b="1" dirty="0" smtClean="0">
                <a:solidFill>
                  <a:schemeClr val="bg1"/>
                </a:solidFill>
              </a:rPr>
              <a:t>Sistema</a:t>
            </a:r>
            <a:r>
              <a:rPr lang="es-ES" sz="1200" dirty="0" smtClean="0">
                <a:solidFill>
                  <a:schemeClr val="bg1"/>
                </a:solidFill>
              </a:rPr>
              <a:t> </a:t>
            </a:r>
            <a:r>
              <a:rPr lang="es-ES" sz="1200" b="1" dirty="0" smtClean="0">
                <a:solidFill>
                  <a:schemeClr val="bg1"/>
                </a:solidFill>
              </a:rPr>
              <a:t>Solar</a:t>
            </a:r>
            <a:r>
              <a:rPr lang="es-ES" sz="1200" dirty="0" smtClean="0">
                <a:solidFill>
                  <a:schemeClr val="bg1"/>
                </a:solidFill>
              </a:rPr>
              <a:t>.</a:t>
            </a:r>
            <a:endParaRPr lang="es-ES" sz="1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dissolve">
                                      <p:cBhvr>
                                        <p:cTn id="7" dur="10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p:cTn id="12" dur="500" decel="50000" fill="hold">
                                          <p:stCondLst>
                                            <p:cond delay="0"/>
                                          </p:stCondLst>
                                        </p:cTn>
                                        <p:tgtEl>
                                          <p:spTgt spid="46"/>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46"/>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46"/>
                                        </p:tgtEl>
                                        <p:attrNameLst>
                                          <p:attrName>ppt_w</p:attrName>
                                        </p:attrNameLst>
                                      </p:cBhvr>
                                      <p:tavLst>
                                        <p:tav tm="0">
                                          <p:val>
                                            <p:strVal val="#ppt_w*.05"/>
                                          </p:val>
                                        </p:tav>
                                        <p:tav tm="100000">
                                          <p:val>
                                            <p:strVal val="#ppt_w"/>
                                          </p:val>
                                        </p:tav>
                                      </p:tavLst>
                                    </p:anim>
                                    <p:anim calcmode="lin" valueType="num">
                                      <p:cBhvr>
                                        <p:cTn id="15" dur="1000" fill="hold"/>
                                        <p:tgtEl>
                                          <p:spTgt spid="46"/>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46"/>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46"/>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46"/>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46"/>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decel="50000" fill="hold">
                                          <p:stCondLst>
                                            <p:cond delay="0"/>
                                          </p:stCondLst>
                                        </p:cTn>
                                        <p:tgtEl>
                                          <p:spTgt spid="50"/>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50"/>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50"/>
                                        </p:tgtEl>
                                        <p:attrNameLst>
                                          <p:attrName>ppt_w</p:attrName>
                                        </p:attrNameLst>
                                      </p:cBhvr>
                                      <p:tavLst>
                                        <p:tav tm="0">
                                          <p:val>
                                            <p:strVal val="#ppt_w*.05"/>
                                          </p:val>
                                        </p:tav>
                                        <p:tav tm="100000">
                                          <p:val>
                                            <p:strVal val="#ppt_w"/>
                                          </p:val>
                                        </p:tav>
                                      </p:tavLst>
                                    </p:anim>
                                    <p:anim calcmode="lin" valueType="num">
                                      <p:cBhvr>
                                        <p:cTn id="27" dur="1000" fill="hold"/>
                                        <p:tgtEl>
                                          <p:spTgt spid="50"/>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50"/>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50"/>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50"/>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50"/>
                                        </p:tgtEl>
                                      </p:cBhvr>
                                    </p:animEffect>
                                  </p:childTnLst>
                                </p:cTn>
                              </p:par>
                            </p:childTnLst>
                          </p:cTn>
                        </p:par>
                      </p:childTnLst>
                    </p:cTn>
                  </p:par>
                  <p:par>
                    <p:cTn id="32" fill="hold">
                      <p:stCondLst>
                        <p:cond delay="indefinite"/>
                      </p:stCondLst>
                      <p:childTnLst>
                        <p:par>
                          <p:cTn id="33" fill="hold">
                            <p:stCondLst>
                              <p:cond delay="0"/>
                            </p:stCondLst>
                            <p:childTnLst>
                              <p:par>
                                <p:cTn id="34" presetID="25" presetClass="entr" presetSubtype="0" fill="hold" grpId="0" nodeType="clickEffect">
                                  <p:stCondLst>
                                    <p:cond delay="0"/>
                                  </p:stCondLst>
                                  <p:childTnLst>
                                    <p:set>
                                      <p:cBhvr>
                                        <p:cTn id="35" dur="1" fill="hold">
                                          <p:stCondLst>
                                            <p:cond delay="0"/>
                                          </p:stCondLst>
                                        </p:cTn>
                                        <p:tgtEl>
                                          <p:spTgt spid="48"/>
                                        </p:tgtEl>
                                        <p:attrNameLst>
                                          <p:attrName>style.visibility</p:attrName>
                                        </p:attrNameLst>
                                      </p:cBhvr>
                                      <p:to>
                                        <p:strVal val="visible"/>
                                      </p:to>
                                    </p:set>
                                    <p:anim calcmode="lin" valueType="num">
                                      <p:cBhvr>
                                        <p:cTn id="36" dur="500" decel="50000" fill="hold">
                                          <p:stCondLst>
                                            <p:cond delay="0"/>
                                          </p:stCondLst>
                                        </p:cTn>
                                        <p:tgtEl>
                                          <p:spTgt spid="48"/>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48"/>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48"/>
                                        </p:tgtEl>
                                        <p:attrNameLst>
                                          <p:attrName>ppt_w</p:attrName>
                                        </p:attrNameLst>
                                      </p:cBhvr>
                                      <p:tavLst>
                                        <p:tav tm="0">
                                          <p:val>
                                            <p:strVal val="#ppt_w*.05"/>
                                          </p:val>
                                        </p:tav>
                                        <p:tav tm="100000">
                                          <p:val>
                                            <p:strVal val="#ppt_w"/>
                                          </p:val>
                                        </p:tav>
                                      </p:tavLst>
                                    </p:anim>
                                    <p:anim calcmode="lin" valueType="num">
                                      <p:cBhvr>
                                        <p:cTn id="39" dur="1000" fill="hold"/>
                                        <p:tgtEl>
                                          <p:spTgt spid="48"/>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48"/>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48"/>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48"/>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48"/>
                                        </p:tgtEl>
                                      </p:cBhvr>
                                    </p:animEffect>
                                  </p:childTnLst>
                                </p:cTn>
                              </p:par>
                            </p:childTnLst>
                          </p:cTn>
                        </p:par>
                      </p:childTnLst>
                    </p:cTn>
                  </p:par>
                  <p:par>
                    <p:cTn id="44" fill="hold">
                      <p:stCondLst>
                        <p:cond delay="indefinite"/>
                      </p:stCondLst>
                      <p:childTnLst>
                        <p:par>
                          <p:cTn id="45" fill="hold">
                            <p:stCondLst>
                              <p:cond delay="0"/>
                            </p:stCondLst>
                            <p:childTnLst>
                              <p:par>
                                <p:cTn id="46" presetID="25" presetClass="entr" presetSubtype="0" fill="hold" grpId="0" nodeType="clickEffect">
                                  <p:stCondLst>
                                    <p:cond delay="0"/>
                                  </p:stCondLst>
                                  <p:childTnLst>
                                    <p:set>
                                      <p:cBhvr>
                                        <p:cTn id="47" dur="1" fill="hold">
                                          <p:stCondLst>
                                            <p:cond delay="0"/>
                                          </p:stCondLst>
                                        </p:cTn>
                                        <p:tgtEl>
                                          <p:spTgt spid="49"/>
                                        </p:tgtEl>
                                        <p:attrNameLst>
                                          <p:attrName>style.visibility</p:attrName>
                                        </p:attrNameLst>
                                      </p:cBhvr>
                                      <p:to>
                                        <p:strVal val="visible"/>
                                      </p:to>
                                    </p:set>
                                    <p:anim calcmode="lin" valueType="num">
                                      <p:cBhvr>
                                        <p:cTn id="48" dur="500" decel="50000" fill="hold">
                                          <p:stCondLst>
                                            <p:cond delay="0"/>
                                          </p:stCondLst>
                                        </p:cTn>
                                        <p:tgtEl>
                                          <p:spTgt spid="49"/>
                                        </p:tgtEl>
                                        <p:attrNameLst>
                                          <p:attrName>style.rotation</p:attrName>
                                        </p:attrNameLst>
                                      </p:cBhvr>
                                      <p:tavLst>
                                        <p:tav tm="0">
                                          <p:val>
                                            <p:fltVal val="-90"/>
                                          </p:val>
                                        </p:tav>
                                        <p:tav tm="100000">
                                          <p:val>
                                            <p:fltVal val="0"/>
                                          </p:val>
                                        </p:tav>
                                      </p:tavLst>
                                    </p:anim>
                                    <p:anim calcmode="lin" valueType="num">
                                      <p:cBhvr>
                                        <p:cTn id="49" dur="500" decel="50000" fill="hold">
                                          <p:stCondLst>
                                            <p:cond delay="0"/>
                                          </p:stCondLst>
                                        </p:cTn>
                                        <p:tgtEl>
                                          <p:spTgt spid="49"/>
                                        </p:tgtEl>
                                        <p:attrNameLst>
                                          <p:attrName>ppt_w</p:attrName>
                                        </p:attrNameLst>
                                      </p:cBhvr>
                                      <p:tavLst>
                                        <p:tav tm="0">
                                          <p:val>
                                            <p:strVal val="#ppt_w"/>
                                          </p:val>
                                        </p:tav>
                                        <p:tav tm="100000">
                                          <p:val>
                                            <p:strVal val="#ppt_w*.05"/>
                                          </p:val>
                                        </p:tav>
                                      </p:tavLst>
                                    </p:anim>
                                    <p:anim calcmode="lin" valueType="num">
                                      <p:cBhvr>
                                        <p:cTn id="50" dur="500" accel="50000" fill="hold">
                                          <p:stCondLst>
                                            <p:cond delay="500"/>
                                          </p:stCondLst>
                                        </p:cTn>
                                        <p:tgtEl>
                                          <p:spTgt spid="49"/>
                                        </p:tgtEl>
                                        <p:attrNameLst>
                                          <p:attrName>ppt_w</p:attrName>
                                        </p:attrNameLst>
                                      </p:cBhvr>
                                      <p:tavLst>
                                        <p:tav tm="0">
                                          <p:val>
                                            <p:strVal val="#ppt_w*.05"/>
                                          </p:val>
                                        </p:tav>
                                        <p:tav tm="100000">
                                          <p:val>
                                            <p:strVal val="#ppt_w"/>
                                          </p:val>
                                        </p:tav>
                                      </p:tavLst>
                                    </p:anim>
                                    <p:anim calcmode="lin" valueType="num">
                                      <p:cBhvr>
                                        <p:cTn id="51" dur="1000" fill="hold"/>
                                        <p:tgtEl>
                                          <p:spTgt spid="49"/>
                                        </p:tgtEl>
                                        <p:attrNameLst>
                                          <p:attrName>ppt_h</p:attrName>
                                        </p:attrNameLst>
                                      </p:cBhvr>
                                      <p:tavLst>
                                        <p:tav tm="0">
                                          <p:val>
                                            <p:strVal val="#ppt_h"/>
                                          </p:val>
                                        </p:tav>
                                        <p:tav tm="100000">
                                          <p:val>
                                            <p:strVal val="#ppt_h"/>
                                          </p:val>
                                        </p:tav>
                                      </p:tavLst>
                                    </p:anim>
                                    <p:anim calcmode="lin" valueType="num">
                                      <p:cBhvr>
                                        <p:cTn id="52" dur="500" decel="50000" fill="hold">
                                          <p:stCondLst>
                                            <p:cond delay="0"/>
                                          </p:stCondLst>
                                        </p:cTn>
                                        <p:tgtEl>
                                          <p:spTgt spid="49"/>
                                        </p:tgtEl>
                                        <p:attrNameLst>
                                          <p:attrName>ppt_x</p:attrName>
                                        </p:attrNameLst>
                                      </p:cBhvr>
                                      <p:tavLst>
                                        <p:tav tm="0">
                                          <p:val>
                                            <p:strVal val="#ppt_x+.4"/>
                                          </p:val>
                                        </p:tav>
                                        <p:tav tm="100000">
                                          <p:val>
                                            <p:strVal val="#ppt_x"/>
                                          </p:val>
                                        </p:tav>
                                      </p:tavLst>
                                    </p:anim>
                                    <p:anim calcmode="lin" valueType="num">
                                      <p:cBhvr>
                                        <p:cTn id="53" dur="500" decel="50000" fill="hold">
                                          <p:stCondLst>
                                            <p:cond delay="0"/>
                                          </p:stCondLst>
                                        </p:cTn>
                                        <p:tgtEl>
                                          <p:spTgt spid="49"/>
                                        </p:tgtEl>
                                        <p:attrNameLst>
                                          <p:attrName>ppt_y</p:attrName>
                                        </p:attrNameLst>
                                      </p:cBhvr>
                                      <p:tavLst>
                                        <p:tav tm="0">
                                          <p:val>
                                            <p:strVal val="#ppt_y-.2"/>
                                          </p:val>
                                        </p:tav>
                                        <p:tav tm="100000">
                                          <p:val>
                                            <p:strVal val="#ppt_y+.1"/>
                                          </p:val>
                                        </p:tav>
                                      </p:tavLst>
                                    </p:anim>
                                    <p:anim calcmode="lin" valueType="num">
                                      <p:cBhvr>
                                        <p:cTn id="54" dur="500" accel="50000" fill="hold">
                                          <p:stCondLst>
                                            <p:cond delay="500"/>
                                          </p:stCondLst>
                                        </p:cTn>
                                        <p:tgtEl>
                                          <p:spTgt spid="49"/>
                                        </p:tgtEl>
                                        <p:attrNameLst>
                                          <p:attrName>ppt_y</p:attrName>
                                        </p:attrNameLst>
                                      </p:cBhvr>
                                      <p:tavLst>
                                        <p:tav tm="0">
                                          <p:val>
                                            <p:strVal val="#ppt_y+.1"/>
                                          </p:val>
                                        </p:tav>
                                        <p:tav tm="100000">
                                          <p:val>
                                            <p:strVal val="#ppt_y"/>
                                          </p:val>
                                        </p:tav>
                                      </p:tavLst>
                                    </p:anim>
                                    <p:animEffect transition="in" filter="fade">
                                      <p:cBhvr>
                                        <p:cTn id="55" dur="1000" decel="50000">
                                          <p:stCondLst>
                                            <p:cond delay="0"/>
                                          </p:stCondLst>
                                        </p:cTn>
                                        <p:tgtEl>
                                          <p:spTgt spid="49"/>
                                        </p:tgtEl>
                                      </p:cBhvr>
                                    </p:animEffect>
                                  </p:childTnLst>
                                </p:cTn>
                              </p:par>
                            </p:childTnLst>
                          </p:cTn>
                        </p:par>
                      </p:childTnLst>
                    </p:cTn>
                  </p:par>
                  <p:par>
                    <p:cTn id="56" fill="hold">
                      <p:stCondLst>
                        <p:cond delay="indefinite"/>
                      </p:stCondLst>
                      <p:childTnLst>
                        <p:par>
                          <p:cTn id="57" fill="hold">
                            <p:stCondLst>
                              <p:cond delay="0"/>
                            </p:stCondLst>
                            <p:childTnLst>
                              <p:par>
                                <p:cTn id="58" presetID="25" presetClass="entr" presetSubtype="0" fill="hold" grpId="0" nodeType="click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p:cTn id="60" dur="500" decel="50000" fill="hold">
                                          <p:stCondLst>
                                            <p:cond delay="0"/>
                                          </p:stCondLst>
                                        </p:cTn>
                                        <p:tgtEl>
                                          <p:spTgt spid="51"/>
                                        </p:tgtEl>
                                        <p:attrNameLst>
                                          <p:attrName>style.rotation</p:attrName>
                                        </p:attrNameLst>
                                      </p:cBhvr>
                                      <p:tavLst>
                                        <p:tav tm="0">
                                          <p:val>
                                            <p:fltVal val="-90"/>
                                          </p:val>
                                        </p:tav>
                                        <p:tav tm="100000">
                                          <p:val>
                                            <p:fltVal val="0"/>
                                          </p:val>
                                        </p:tav>
                                      </p:tavLst>
                                    </p:anim>
                                    <p:anim calcmode="lin" valueType="num">
                                      <p:cBhvr>
                                        <p:cTn id="61" dur="500" decel="50000" fill="hold">
                                          <p:stCondLst>
                                            <p:cond delay="0"/>
                                          </p:stCondLst>
                                        </p:cTn>
                                        <p:tgtEl>
                                          <p:spTgt spid="51"/>
                                        </p:tgtEl>
                                        <p:attrNameLst>
                                          <p:attrName>ppt_w</p:attrName>
                                        </p:attrNameLst>
                                      </p:cBhvr>
                                      <p:tavLst>
                                        <p:tav tm="0">
                                          <p:val>
                                            <p:strVal val="#ppt_w"/>
                                          </p:val>
                                        </p:tav>
                                        <p:tav tm="100000">
                                          <p:val>
                                            <p:strVal val="#ppt_w*.05"/>
                                          </p:val>
                                        </p:tav>
                                      </p:tavLst>
                                    </p:anim>
                                    <p:anim calcmode="lin" valueType="num">
                                      <p:cBhvr>
                                        <p:cTn id="62" dur="500" accel="50000" fill="hold">
                                          <p:stCondLst>
                                            <p:cond delay="500"/>
                                          </p:stCondLst>
                                        </p:cTn>
                                        <p:tgtEl>
                                          <p:spTgt spid="51"/>
                                        </p:tgtEl>
                                        <p:attrNameLst>
                                          <p:attrName>ppt_w</p:attrName>
                                        </p:attrNameLst>
                                      </p:cBhvr>
                                      <p:tavLst>
                                        <p:tav tm="0">
                                          <p:val>
                                            <p:strVal val="#ppt_w*.05"/>
                                          </p:val>
                                        </p:tav>
                                        <p:tav tm="100000">
                                          <p:val>
                                            <p:strVal val="#ppt_w"/>
                                          </p:val>
                                        </p:tav>
                                      </p:tavLst>
                                    </p:anim>
                                    <p:anim calcmode="lin" valueType="num">
                                      <p:cBhvr>
                                        <p:cTn id="63" dur="1000" fill="hold"/>
                                        <p:tgtEl>
                                          <p:spTgt spid="51"/>
                                        </p:tgtEl>
                                        <p:attrNameLst>
                                          <p:attrName>ppt_h</p:attrName>
                                        </p:attrNameLst>
                                      </p:cBhvr>
                                      <p:tavLst>
                                        <p:tav tm="0">
                                          <p:val>
                                            <p:strVal val="#ppt_h"/>
                                          </p:val>
                                        </p:tav>
                                        <p:tav tm="100000">
                                          <p:val>
                                            <p:strVal val="#ppt_h"/>
                                          </p:val>
                                        </p:tav>
                                      </p:tavLst>
                                    </p:anim>
                                    <p:anim calcmode="lin" valueType="num">
                                      <p:cBhvr>
                                        <p:cTn id="64" dur="500" decel="50000" fill="hold">
                                          <p:stCondLst>
                                            <p:cond delay="0"/>
                                          </p:stCondLst>
                                        </p:cTn>
                                        <p:tgtEl>
                                          <p:spTgt spid="51"/>
                                        </p:tgtEl>
                                        <p:attrNameLst>
                                          <p:attrName>ppt_x</p:attrName>
                                        </p:attrNameLst>
                                      </p:cBhvr>
                                      <p:tavLst>
                                        <p:tav tm="0">
                                          <p:val>
                                            <p:strVal val="#ppt_x+.4"/>
                                          </p:val>
                                        </p:tav>
                                        <p:tav tm="100000">
                                          <p:val>
                                            <p:strVal val="#ppt_x"/>
                                          </p:val>
                                        </p:tav>
                                      </p:tavLst>
                                    </p:anim>
                                    <p:anim calcmode="lin" valueType="num">
                                      <p:cBhvr>
                                        <p:cTn id="65" dur="500" decel="50000" fill="hold">
                                          <p:stCondLst>
                                            <p:cond delay="0"/>
                                          </p:stCondLst>
                                        </p:cTn>
                                        <p:tgtEl>
                                          <p:spTgt spid="51"/>
                                        </p:tgtEl>
                                        <p:attrNameLst>
                                          <p:attrName>ppt_y</p:attrName>
                                        </p:attrNameLst>
                                      </p:cBhvr>
                                      <p:tavLst>
                                        <p:tav tm="0">
                                          <p:val>
                                            <p:strVal val="#ppt_y-.2"/>
                                          </p:val>
                                        </p:tav>
                                        <p:tav tm="100000">
                                          <p:val>
                                            <p:strVal val="#ppt_y+.1"/>
                                          </p:val>
                                        </p:tav>
                                      </p:tavLst>
                                    </p:anim>
                                    <p:anim calcmode="lin" valueType="num">
                                      <p:cBhvr>
                                        <p:cTn id="66" dur="500" accel="50000" fill="hold">
                                          <p:stCondLst>
                                            <p:cond delay="500"/>
                                          </p:stCondLst>
                                        </p:cTn>
                                        <p:tgtEl>
                                          <p:spTgt spid="51"/>
                                        </p:tgtEl>
                                        <p:attrNameLst>
                                          <p:attrName>ppt_y</p:attrName>
                                        </p:attrNameLst>
                                      </p:cBhvr>
                                      <p:tavLst>
                                        <p:tav tm="0">
                                          <p:val>
                                            <p:strVal val="#ppt_y+.1"/>
                                          </p:val>
                                        </p:tav>
                                        <p:tav tm="100000">
                                          <p:val>
                                            <p:strVal val="#ppt_y"/>
                                          </p:val>
                                        </p:tav>
                                      </p:tavLst>
                                    </p:anim>
                                    <p:animEffect transition="in" filter="fade">
                                      <p:cBhvr>
                                        <p:cTn id="67" dur="1000" decel="50000">
                                          <p:stCondLst>
                                            <p:cond delay="0"/>
                                          </p:stCondLst>
                                        </p:cTn>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animBg="1"/>
      <p:bldP spid="49" grpId="0" animBg="1"/>
      <p:bldP spid="50" grpId="0" animBg="1"/>
      <p:bldP spid="5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7504" y="908720"/>
            <a:ext cx="5328592" cy="635496"/>
          </a:xfrm>
        </p:spPr>
        <p:txBody>
          <a:bodyPr>
            <a:normAutofit/>
          </a:bodyPr>
          <a:lstStyle/>
          <a:p>
            <a:pPr algn="just"/>
            <a:r>
              <a:rPr lang="es-ES" sz="3200" dirty="0" smtClean="0">
                <a:solidFill>
                  <a:srgbClr val="FFFF00"/>
                </a:solidFill>
                <a:latin typeface="Eras Demi ITC" pitchFamily="34" charset="0"/>
              </a:rPr>
              <a:t>- El origen del Universo.</a:t>
            </a:r>
            <a:endParaRPr lang="es-ES" sz="3200" dirty="0">
              <a:solidFill>
                <a:srgbClr val="FFFF00"/>
              </a:solidFill>
              <a:latin typeface="Eras Demi ITC" pitchFamily="34" charset="0"/>
            </a:endParaRPr>
          </a:p>
        </p:txBody>
      </p:sp>
      <p:sp>
        <p:nvSpPr>
          <p:cNvPr id="24" name="23 CuadroTexto"/>
          <p:cNvSpPr txBox="1"/>
          <p:nvPr/>
        </p:nvSpPr>
        <p:spPr>
          <a:xfrm>
            <a:off x="611560" y="1916832"/>
            <a:ext cx="7632848" cy="1200329"/>
          </a:xfrm>
          <a:prstGeom prst="rect">
            <a:avLst/>
          </a:prstGeom>
          <a:noFill/>
        </p:spPr>
        <p:txBody>
          <a:bodyPr wrap="square" rtlCol="0">
            <a:spAutoFit/>
          </a:bodyPr>
          <a:lstStyle/>
          <a:p>
            <a:r>
              <a:rPr lang="es-ES" dirty="0" smtClean="0">
                <a:latin typeface="Eras Demi ITC" pitchFamily="34" charset="0"/>
              </a:rPr>
              <a:t>TEORÍA DEL BIG BANG :</a:t>
            </a:r>
          </a:p>
          <a:p>
            <a:pPr lvl="1">
              <a:buFont typeface="Arial" pitchFamily="34" charset="0"/>
              <a:buChar char="•"/>
            </a:pPr>
            <a:r>
              <a:rPr lang="es-ES" dirty="0" smtClean="0">
                <a:latin typeface="Eras Demi ITC" pitchFamily="34" charset="0"/>
              </a:rPr>
              <a:t> El Universo se originó a partir de una gran explosión.</a:t>
            </a:r>
          </a:p>
          <a:p>
            <a:pPr lvl="1">
              <a:buFont typeface="Arial" pitchFamily="34" charset="0"/>
              <a:buChar char="•"/>
            </a:pPr>
            <a:r>
              <a:rPr lang="es-ES" dirty="0" smtClean="0">
                <a:latin typeface="Eras Demi ITC" pitchFamily="34" charset="0"/>
              </a:rPr>
              <a:t> A medida que se fue enfriando se fueron formando estrellas y       planetas.</a:t>
            </a:r>
            <a:endParaRPr lang="es-ES" dirty="0">
              <a:latin typeface="Eras Demi ITC" pitchFamily="34" charset="0"/>
            </a:endParaRPr>
          </a:p>
        </p:txBody>
      </p:sp>
      <p:pic>
        <p:nvPicPr>
          <p:cNvPr id="1026" name="Picture 2"/>
          <p:cNvPicPr>
            <a:picLocks noChangeAspect="1" noChangeArrowheads="1"/>
          </p:cNvPicPr>
          <p:nvPr/>
        </p:nvPicPr>
        <p:blipFill>
          <a:blip r:embed="rId2"/>
          <a:srcRect/>
          <a:stretch>
            <a:fillRect/>
          </a:stretch>
        </p:blipFill>
        <p:spPr bwMode="auto">
          <a:xfrm>
            <a:off x="1857356" y="3286124"/>
            <a:ext cx="5324876" cy="299464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7504" y="116632"/>
            <a:ext cx="5678942" cy="635496"/>
          </a:xfrm>
        </p:spPr>
        <p:txBody>
          <a:bodyPr>
            <a:normAutofit/>
          </a:bodyPr>
          <a:lstStyle/>
          <a:p>
            <a:pPr algn="just"/>
            <a:r>
              <a:rPr lang="es-ES" sz="4000" dirty="0" smtClean="0">
                <a:solidFill>
                  <a:srgbClr val="FFFF00"/>
                </a:solidFill>
              </a:rPr>
              <a:t>2. EL SISTEMA SOLAR </a:t>
            </a:r>
            <a:endParaRPr lang="es-ES" sz="4000" dirty="0">
              <a:solidFill>
                <a:srgbClr val="FFFF00"/>
              </a:solidFill>
            </a:endParaRPr>
          </a:p>
        </p:txBody>
      </p:sp>
      <p:sp>
        <p:nvSpPr>
          <p:cNvPr id="24" name="23 CuadroTexto"/>
          <p:cNvSpPr txBox="1"/>
          <p:nvPr/>
        </p:nvSpPr>
        <p:spPr>
          <a:xfrm>
            <a:off x="500034" y="1285860"/>
            <a:ext cx="7632848" cy="1200329"/>
          </a:xfrm>
          <a:prstGeom prst="rect">
            <a:avLst/>
          </a:prstGeom>
          <a:noFill/>
        </p:spPr>
        <p:txBody>
          <a:bodyPr wrap="square" rtlCol="0">
            <a:spAutoFit/>
          </a:bodyPr>
          <a:lstStyle/>
          <a:p>
            <a:pPr>
              <a:buFont typeface="Arial" pitchFamily="34" charset="0"/>
              <a:buChar char="•"/>
            </a:pPr>
            <a:r>
              <a:rPr lang="es-ES" dirty="0" smtClean="0">
                <a:solidFill>
                  <a:srgbClr val="99FF66"/>
                </a:solidFill>
                <a:latin typeface="Eras Demi ITC" pitchFamily="34" charset="0"/>
              </a:rPr>
              <a:t> Modelo geocéntrico: La Tierra como centro del sistema. </a:t>
            </a:r>
            <a:endParaRPr lang="es-ES" dirty="0" smtClean="0">
              <a:solidFill>
                <a:srgbClr val="FF0000"/>
              </a:solidFill>
              <a:latin typeface="Eras Demi ITC" pitchFamily="34" charset="0"/>
            </a:endParaRPr>
          </a:p>
          <a:p>
            <a:r>
              <a:rPr lang="es-ES" dirty="0">
                <a:latin typeface="Eras Demi ITC" pitchFamily="34" charset="0"/>
              </a:rPr>
              <a:t>	</a:t>
            </a:r>
            <a:endParaRPr lang="es-ES" sz="1400" dirty="0" smtClean="0">
              <a:latin typeface="Eras Demi ITC" pitchFamily="34" charset="0"/>
            </a:endParaRPr>
          </a:p>
          <a:p>
            <a:pPr>
              <a:buFont typeface="Arial" pitchFamily="34" charset="0"/>
              <a:buChar char="•"/>
            </a:pPr>
            <a:r>
              <a:rPr lang="es-ES" dirty="0" smtClean="0">
                <a:solidFill>
                  <a:srgbClr val="99FF66"/>
                </a:solidFill>
                <a:latin typeface="Eras Demi ITC" pitchFamily="34" charset="0"/>
              </a:rPr>
              <a:t> Modelo heliocéntrico: El Sol como centro del sistema.</a:t>
            </a:r>
          </a:p>
          <a:p>
            <a:r>
              <a:rPr lang="es-ES" dirty="0">
                <a:solidFill>
                  <a:srgbClr val="99FF66"/>
                </a:solidFill>
                <a:latin typeface="Eras Demi ITC" pitchFamily="34" charset="0"/>
              </a:rPr>
              <a:t>	</a:t>
            </a:r>
            <a:endParaRPr lang="es-ES" sz="1400" dirty="0">
              <a:latin typeface="Eras Demi ITC" pitchFamily="34" charset="0"/>
            </a:endParaRPr>
          </a:p>
        </p:txBody>
      </p:sp>
      <p:pic>
        <p:nvPicPr>
          <p:cNvPr id="1027" name="Picture 3" descr="C:\Users\Usuario\Desktop\BIOLOGÍA DE MIGUEL\Pictures\sistema geocéntrico y heliocéntrico.png"/>
          <p:cNvPicPr>
            <a:picLocks noChangeAspect="1" noChangeArrowheads="1"/>
          </p:cNvPicPr>
          <p:nvPr/>
        </p:nvPicPr>
        <p:blipFill>
          <a:blip r:embed="rId2" cstate="print"/>
          <a:srcRect/>
          <a:stretch>
            <a:fillRect/>
          </a:stretch>
        </p:blipFill>
        <p:spPr bwMode="auto">
          <a:xfrm>
            <a:off x="1643042" y="2928934"/>
            <a:ext cx="5435137" cy="2857520"/>
          </a:xfrm>
          <a:prstGeom prst="rect">
            <a:avLst/>
          </a:prstGeom>
          <a:noFill/>
        </p:spPr>
      </p:pic>
      <p:sp>
        <p:nvSpPr>
          <p:cNvPr id="27" name="26 Llamada rectangular redondeada"/>
          <p:cNvSpPr/>
          <p:nvPr/>
        </p:nvSpPr>
        <p:spPr>
          <a:xfrm>
            <a:off x="6715140" y="857232"/>
            <a:ext cx="1571636" cy="428628"/>
          </a:xfrm>
          <a:prstGeom prst="wedgeRoundRectCallout">
            <a:avLst>
              <a:gd name="adj1" fmla="val -54628"/>
              <a:gd name="adj2" fmla="val 85734"/>
              <a:gd name="adj3" fmla="val 16667"/>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rgbClr val="FF0000"/>
                </a:solidFill>
                <a:latin typeface="Eras Demi ITC" pitchFamily="34" charset="0"/>
              </a:rPr>
              <a:t>ERRÓNEO</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decel="50000" fill="hold">
                                          <p:stCondLst>
                                            <p:cond delay="0"/>
                                          </p:stCondLst>
                                        </p:cTn>
                                        <p:tgtEl>
                                          <p:spTgt spid="2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7"/>
                                        </p:tgtEl>
                                        <p:attrNameLst>
                                          <p:attrName>ppt_w</p:attrName>
                                        </p:attrNameLst>
                                      </p:cBhvr>
                                      <p:tavLst>
                                        <p:tav tm="0">
                                          <p:val>
                                            <p:strVal val="#ppt_w*.05"/>
                                          </p:val>
                                        </p:tav>
                                        <p:tav tm="100000">
                                          <p:val>
                                            <p:strVal val="#ppt_w"/>
                                          </p:val>
                                        </p:tav>
                                      </p:tavLst>
                                    </p:anim>
                                    <p:anim calcmode="lin" valueType="num">
                                      <p:cBhvr>
                                        <p:cTn id="10" dur="1000" fill="hold"/>
                                        <p:tgtEl>
                                          <p:spTgt spid="2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323528" y="764704"/>
            <a:ext cx="5328592" cy="492620"/>
          </a:xfrm>
          <a:prstGeom prst="rect">
            <a:avLst/>
          </a:prstGeom>
          <a:ln>
            <a:noFill/>
          </a:ln>
        </p:spPr>
        <p:txBody>
          <a:bodyPr vert="horz" lIns="0" tIns="0" rIns="18288" bIns="0" anchor="b">
            <a:normAutofit fontScale="85000" lnSpcReduction="10000"/>
            <a:scene3d>
              <a:camera prst="orthographicFront"/>
              <a:lightRig rig="freezing" dir="t">
                <a:rot lat="0" lon="0" rev="5640000"/>
              </a:lightRig>
            </a:scene3d>
            <a:sp3d prstMaterial="flat">
              <a:bevelT w="38100" h="38100"/>
              <a:contourClr>
                <a:schemeClr val="tx2"/>
              </a:contourClr>
            </a:sp3d>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s-ES" sz="3200" b="1" i="0" u="none" strike="noStrike" kern="1200" cap="none" spc="0" normalizeH="0" baseline="0" noProof="0" dirty="0" smtClean="0">
                <a:ln>
                  <a:noFill/>
                </a:ln>
                <a:solidFill>
                  <a:srgbClr val="FFFF00"/>
                </a:solidFill>
                <a:effectLst>
                  <a:outerShdw blurRad="38100" dist="25400" dir="5400000" algn="tl" rotWithShape="0">
                    <a:srgbClr val="000000">
                      <a:alpha val="43000"/>
                    </a:srgbClr>
                  </a:outerShdw>
                </a:effectLst>
                <a:uLnTx/>
                <a:uFillTx/>
                <a:latin typeface="Eras Demi ITC" pitchFamily="34" charset="0"/>
                <a:ea typeface="+mj-ea"/>
                <a:cs typeface="+mj-cs"/>
              </a:rPr>
              <a:t>- La</a:t>
            </a:r>
            <a:r>
              <a:rPr kumimoji="0" lang="es-ES" sz="3200" b="1" i="0" u="none" strike="noStrike" kern="1200" cap="none" spc="0" normalizeH="0" noProof="0" dirty="0" smtClean="0">
                <a:ln>
                  <a:noFill/>
                </a:ln>
                <a:solidFill>
                  <a:srgbClr val="FFFF00"/>
                </a:solidFill>
                <a:effectLst>
                  <a:outerShdw blurRad="38100" dist="25400" dir="5400000" algn="tl" rotWithShape="0">
                    <a:srgbClr val="000000">
                      <a:alpha val="43000"/>
                    </a:srgbClr>
                  </a:outerShdw>
                </a:effectLst>
                <a:uLnTx/>
                <a:uFillTx/>
                <a:latin typeface="Eras Demi ITC" pitchFamily="34" charset="0"/>
                <a:ea typeface="+mj-ea"/>
                <a:cs typeface="+mj-cs"/>
              </a:rPr>
              <a:t> estructura del Sistema Solar</a:t>
            </a:r>
            <a:r>
              <a:rPr kumimoji="0" lang="es-ES" sz="3200" b="1" i="0" u="none" strike="noStrike" kern="1200" cap="none" spc="0" normalizeH="0" baseline="0" noProof="0" dirty="0" smtClean="0">
                <a:ln>
                  <a:noFill/>
                </a:ln>
                <a:solidFill>
                  <a:srgbClr val="FFFF00"/>
                </a:solidFill>
                <a:effectLst>
                  <a:outerShdw blurRad="38100" dist="25400" dir="5400000" algn="tl" rotWithShape="0">
                    <a:srgbClr val="000000">
                      <a:alpha val="43000"/>
                    </a:srgbClr>
                  </a:outerShdw>
                </a:effectLst>
                <a:uLnTx/>
                <a:uFillTx/>
                <a:latin typeface="Eras Demi ITC" pitchFamily="34" charset="0"/>
                <a:ea typeface="+mj-ea"/>
                <a:cs typeface="+mj-cs"/>
              </a:rPr>
              <a:t>.</a:t>
            </a:r>
            <a:endParaRPr kumimoji="0" lang="es-ES" sz="3200" b="1" i="0" u="none" strike="noStrike" kern="1200" cap="none" spc="0" normalizeH="0" baseline="0" noProof="0" dirty="0">
              <a:ln>
                <a:noFill/>
              </a:ln>
              <a:solidFill>
                <a:srgbClr val="FFFF00"/>
              </a:solidFill>
              <a:effectLst>
                <a:outerShdw blurRad="38100" dist="25400" dir="5400000" algn="tl" rotWithShape="0">
                  <a:srgbClr val="000000">
                    <a:alpha val="43000"/>
                  </a:srgbClr>
                </a:outerShdw>
              </a:effectLst>
              <a:uLnTx/>
              <a:uFillTx/>
              <a:latin typeface="Eras Demi ITC" pitchFamily="34" charset="0"/>
              <a:ea typeface="+mj-ea"/>
              <a:cs typeface="+mj-cs"/>
            </a:endParaRPr>
          </a:p>
        </p:txBody>
      </p:sp>
      <p:sp>
        <p:nvSpPr>
          <p:cNvPr id="7" name="6 CuadroTexto"/>
          <p:cNvSpPr txBox="1"/>
          <p:nvPr/>
        </p:nvSpPr>
        <p:spPr>
          <a:xfrm>
            <a:off x="467544" y="1412776"/>
            <a:ext cx="7286676" cy="2585323"/>
          </a:xfrm>
          <a:prstGeom prst="rect">
            <a:avLst/>
          </a:prstGeom>
          <a:noFill/>
        </p:spPr>
        <p:txBody>
          <a:bodyPr wrap="square" rtlCol="0">
            <a:spAutoFit/>
          </a:bodyPr>
          <a:lstStyle/>
          <a:p>
            <a:pPr>
              <a:buFontTx/>
              <a:buChar char="-"/>
            </a:pPr>
            <a:r>
              <a:rPr lang="es-ES_tradnl" dirty="0" smtClean="0">
                <a:solidFill>
                  <a:srgbClr val="FFFF00"/>
                </a:solidFill>
                <a:latin typeface="Eras Demi ITC" pitchFamily="34" charset="0"/>
              </a:rPr>
              <a:t>ORIGEN</a:t>
            </a:r>
            <a:r>
              <a:rPr lang="es-ES_tradnl" dirty="0" smtClean="0">
                <a:latin typeface="Eras Demi ITC" pitchFamily="34" charset="0"/>
              </a:rPr>
              <a:t>:  A partir de una nebulosa de gas y polvo hace 4500 millones de años.</a:t>
            </a:r>
          </a:p>
          <a:p>
            <a:endParaRPr lang="es-ES_tradnl" dirty="0" smtClean="0">
              <a:latin typeface="Eras Demi ITC" pitchFamily="34" charset="0"/>
            </a:endParaRPr>
          </a:p>
          <a:p>
            <a:pPr>
              <a:buFontTx/>
              <a:buChar char="-"/>
            </a:pPr>
            <a:r>
              <a:rPr lang="es-ES_tradnl" dirty="0" smtClean="0">
                <a:latin typeface="Eras Demi ITC" pitchFamily="34" charset="0"/>
              </a:rPr>
              <a:t> </a:t>
            </a:r>
            <a:r>
              <a:rPr lang="es-ES_tradnl" dirty="0" smtClean="0">
                <a:solidFill>
                  <a:srgbClr val="FFFF00"/>
                </a:solidFill>
                <a:latin typeface="Eras Demi ITC" pitchFamily="34" charset="0"/>
              </a:rPr>
              <a:t>ESTRUCTURA</a:t>
            </a:r>
            <a:r>
              <a:rPr lang="es-ES_tradnl" dirty="0" smtClean="0">
                <a:latin typeface="Eras Demi ITC" pitchFamily="34" charset="0"/>
              </a:rPr>
              <a:t>: El Sol ocupa el centro y a su alrededor gran diferentes objetos describiendo </a:t>
            </a:r>
            <a:r>
              <a:rPr lang="es-ES_tradnl" dirty="0" smtClean="0">
                <a:solidFill>
                  <a:srgbClr val="99FF66"/>
                </a:solidFill>
                <a:latin typeface="Eras Demi ITC" pitchFamily="34" charset="0"/>
              </a:rPr>
              <a:t>órbitas</a:t>
            </a:r>
            <a:r>
              <a:rPr lang="es-ES_tradnl" dirty="0" smtClean="0">
                <a:latin typeface="Eras Demi ITC" pitchFamily="34" charset="0"/>
              </a:rPr>
              <a:t>:</a:t>
            </a:r>
          </a:p>
          <a:p>
            <a:pPr lvl="1">
              <a:buFontTx/>
              <a:buChar char="-"/>
            </a:pPr>
            <a:r>
              <a:rPr lang="es-ES_tradnl" dirty="0" smtClean="0">
                <a:latin typeface="Eras Demi ITC" pitchFamily="34" charset="0"/>
              </a:rPr>
              <a:t> </a:t>
            </a:r>
            <a:r>
              <a:rPr lang="es-ES_tradnl" dirty="0" smtClean="0">
                <a:solidFill>
                  <a:srgbClr val="99FF66"/>
                </a:solidFill>
                <a:latin typeface="Eras Demi ITC" pitchFamily="34" charset="0"/>
              </a:rPr>
              <a:t>PLANETAS: Planetas rocosos y Planetas gigantes gaseosos.</a:t>
            </a:r>
          </a:p>
          <a:p>
            <a:pPr lvl="1">
              <a:buFontTx/>
              <a:buChar char="-"/>
            </a:pPr>
            <a:r>
              <a:rPr lang="es-ES_tradnl" dirty="0" smtClean="0">
                <a:latin typeface="Eras Demi ITC" pitchFamily="34" charset="0"/>
              </a:rPr>
              <a:t> </a:t>
            </a:r>
            <a:r>
              <a:rPr lang="es-ES_tradnl" dirty="0" smtClean="0">
                <a:solidFill>
                  <a:srgbClr val="99FF66"/>
                </a:solidFill>
                <a:latin typeface="Eras Demi ITC" pitchFamily="34" charset="0"/>
              </a:rPr>
              <a:t>ASTEROIDES: </a:t>
            </a:r>
            <a:r>
              <a:rPr lang="es-ES_tradnl" dirty="0" smtClean="0">
                <a:latin typeface="Eras Demi ITC" pitchFamily="34" charset="0"/>
              </a:rPr>
              <a:t>Cinturón de Asteroides y Cinturón de </a:t>
            </a:r>
            <a:r>
              <a:rPr lang="es-ES_tradnl" dirty="0" err="1" smtClean="0">
                <a:latin typeface="Eras Demi ITC" pitchFamily="34" charset="0"/>
              </a:rPr>
              <a:t>Kuiper</a:t>
            </a:r>
            <a:r>
              <a:rPr lang="es-ES_tradnl" dirty="0" smtClean="0">
                <a:latin typeface="Eras Demi ITC" pitchFamily="34" charset="0"/>
              </a:rPr>
              <a:t>.</a:t>
            </a:r>
            <a:endParaRPr lang="es-ES" dirty="0" smtClean="0">
              <a:latin typeface="Eras Demi ITC" pitchFamily="34" charset="0"/>
            </a:endParaRPr>
          </a:p>
          <a:p>
            <a:endParaRPr lang="es-ES_tradnl" dirty="0" smtClean="0">
              <a:latin typeface="Eras Demi ITC" pitchFamily="34" charset="0"/>
            </a:endParaRPr>
          </a:p>
          <a:p>
            <a:pPr lvl="1"/>
            <a:endParaRPr lang="es-ES_tradnl" dirty="0" smtClean="0">
              <a:latin typeface="Eras Demi ITC" pitchFamily="34" charset="0"/>
            </a:endParaRPr>
          </a:p>
        </p:txBody>
      </p:sp>
      <p:pic>
        <p:nvPicPr>
          <p:cNvPr id="2050" name="Picture 2" descr="Resultado de imagen de sistema solar"/>
          <p:cNvPicPr>
            <a:picLocks noChangeAspect="1" noChangeArrowheads="1"/>
          </p:cNvPicPr>
          <p:nvPr/>
        </p:nvPicPr>
        <p:blipFill>
          <a:blip r:embed="rId2" cstate="print"/>
          <a:srcRect/>
          <a:stretch>
            <a:fillRect/>
          </a:stretch>
        </p:blipFill>
        <p:spPr bwMode="auto">
          <a:xfrm>
            <a:off x="1500166" y="3643314"/>
            <a:ext cx="5627037" cy="310612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683568" y="404664"/>
            <a:ext cx="7848872" cy="923330"/>
          </a:xfrm>
          <a:prstGeom prst="rect">
            <a:avLst/>
          </a:prstGeom>
          <a:noFill/>
        </p:spPr>
        <p:txBody>
          <a:bodyPr wrap="square" rtlCol="0">
            <a:spAutoFit/>
          </a:bodyPr>
          <a:lstStyle/>
          <a:p>
            <a:pPr algn="ctr"/>
            <a:r>
              <a:rPr lang="es-ES" sz="5400" dirty="0" smtClean="0">
                <a:solidFill>
                  <a:srgbClr val="FFFF00"/>
                </a:solidFill>
                <a:latin typeface="Eras Demi ITC" pitchFamily="34" charset="0"/>
              </a:rPr>
              <a:t> </a:t>
            </a:r>
          </a:p>
        </p:txBody>
      </p:sp>
      <p:sp>
        <p:nvSpPr>
          <p:cNvPr id="5" name="1 Título"/>
          <p:cNvSpPr txBox="1">
            <a:spLocks/>
          </p:cNvSpPr>
          <p:nvPr/>
        </p:nvSpPr>
        <p:spPr>
          <a:xfrm>
            <a:off x="214282" y="214290"/>
            <a:ext cx="5328592" cy="492620"/>
          </a:xfrm>
          <a:prstGeom prst="rect">
            <a:avLst/>
          </a:prstGeom>
          <a:ln>
            <a:noFill/>
          </a:ln>
        </p:spPr>
        <p:txBody>
          <a:bodyPr vert="horz" lIns="0" tIns="0" rIns="18288" bIns="0" anchor="b">
            <a:normAutofit fontScale="85000" lnSpcReduction="10000"/>
            <a:scene3d>
              <a:camera prst="orthographicFront"/>
              <a:lightRig rig="freezing" dir="t">
                <a:rot lat="0" lon="0" rev="5640000"/>
              </a:lightRig>
            </a:scene3d>
            <a:sp3d prstMaterial="flat">
              <a:bevelT w="38100" h="38100"/>
              <a:contourClr>
                <a:schemeClr val="tx2"/>
              </a:contourClr>
            </a:sp3d>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s-ES" sz="3200" b="1" i="0" u="none" strike="noStrike" kern="1200" cap="none" spc="0" normalizeH="0" baseline="0" noProof="0" dirty="0" smtClean="0">
                <a:ln>
                  <a:noFill/>
                </a:ln>
                <a:solidFill>
                  <a:srgbClr val="FFFF00"/>
                </a:solidFill>
                <a:effectLst>
                  <a:outerShdw blurRad="38100" dist="25400" dir="5400000" algn="tl" rotWithShape="0">
                    <a:srgbClr val="000000">
                      <a:alpha val="43000"/>
                    </a:srgbClr>
                  </a:outerShdw>
                </a:effectLst>
                <a:uLnTx/>
                <a:uFillTx/>
                <a:latin typeface="Eras Demi ITC" pitchFamily="34" charset="0"/>
                <a:ea typeface="+mj-ea"/>
                <a:cs typeface="+mj-cs"/>
              </a:rPr>
              <a:t>- La</a:t>
            </a:r>
            <a:r>
              <a:rPr kumimoji="0" lang="es-ES" sz="3200" b="1" i="0" u="none" strike="noStrike" kern="1200" cap="none" spc="0" normalizeH="0" noProof="0" dirty="0" smtClean="0">
                <a:ln>
                  <a:noFill/>
                </a:ln>
                <a:solidFill>
                  <a:srgbClr val="FFFF00"/>
                </a:solidFill>
                <a:effectLst>
                  <a:outerShdw blurRad="38100" dist="25400" dir="5400000" algn="tl" rotWithShape="0">
                    <a:srgbClr val="000000">
                      <a:alpha val="43000"/>
                    </a:srgbClr>
                  </a:outerShdw>
                </a:effectLst>
                <a:uLnTx/>
                <a:uFillTx/>
                <a:latin typeface="Eras Demi ITC" pitchFamily="34" charset="0"/>
                <a:ea typeface="+mj-ea"/>
                <a:cs typeface="+mj-cs"/>
              </a:rPr>
              <a:t> estructura del Sistema Solar</a:t>
            </a:r>
            <a:r>
              <a:rPr kumimoji="0" lang="es-ES" sz="3200" b="1" i="0" u="none" strike="noStrike" kern="1200" cap="none" spc="0" normalizeH="0" baseline="0" noProof="0" dirty="0" smtClean="0">
                <a:ln>
                  <a:noFill/>
                </a:ln>
                <a:solidFill>
                  <a:srgbClr val="FFFF00"/>
                </a:solidFill>
                <a:effectLst>
                  <a:outerShdw blurRad="38100" dist="25400" dir="5400000" algn="tl" rotWithShape="0">
                    <a:srgbClr val="000000">
                      <a:alpha val="43000"/>
                    </a:srgbClr>
                  </a:outerShdw>
                </a:effectLst>
                <a:uLnTx/>
                <a:uFillTx/>
                <a:latin typeface="Eras Demi ITC" pitchFamily="34" charset="0"/>
                <a:ea typeface="+mj-ea"/>
                <a:cs typeface="+mj-cs"/>
              </a:rPr>
              <a:t>.</a:t>
            </a:r>
            <a:endParaRPr kumimoji="0" lang="es-ES" sz="3200" b="1" i="0" u="none" strike="noStrike" kern="1200" cap="none" spc="0" normalizeH="0" baseline="0" noProof="0" dirty="0">
              <a:ln>
                <a:noFill/>
              </a:ln>
              <a:solidFill>
                <a:srgbClr val="FFFF00"/>
              </a:solidFill>
              <a:effectLst>
                <a:outerShdw blurRad="38100" dist="25400" dir="5400000" algn="tl" rotWithShape="0">
                  <a:srgbClr val="000000">
                    <a:alpha val="43000"/>
                  </a:srgbClr>
                </a:outerShdw>
              </a:effectLst>
              <a:uLnTx/>
              <a:uFillTx/>
              <a:latin typeface="Eras Demi ITC" pitchFamily="34" charset="0"/>
              <a:ea typeface="+mj-ea"/>
              <a:cs typeface="+mj-cs"/>
            </a:endParaRPr>
          </a:p>
        </p:txBody>
      </p:sp>
      <p:sp>
        <p:nvSpPr>
          <p:cNvPr id="8" name="7 CuadroTexto"/>
          <p:cNvSpPr txBox="1"/>
          <p:nvPr/>
        </p:nvSpPr>
        <p:spPr>
          <a:xfrm>
            <a:off x="500034" y="928670"/>
            <a:ext cx="7858180" cy="3323987"/>
          </a:xfrm>
          <a:prstGeom prst="rect">
            <a:avLst/>
          </a:prstGeom>
          <a:noFill/>
        </p:spPr>
        <p:txBody>
          <a:bodyPr wrap="square" rtlCol="0">
            <a:spAutoFit/>
          </a:bodyPr>
          <a:lstStyle/>
          <a:p>
            <a:pPr>
              <a:buFontTx/>
              <a:buChar char="-"/>
            </a:pPr>
            <a:r>
              <a:rPr lang="es-ES_tradnl" dirty="0" smtClean="0">
                <a:solidFill>
                  <a:srgbClr val="FFFF00"/>
                </a:solidFill>
                <a:latin typeface="Eras Demi ITC" pitchFamily="34" charset="0"/>
              </a:rPr>
              <a:t>COMPONENTES</a:t>
            </a:r>
            <a:r>
              <a:rPr lang="es-ES_tradnl" dirty="0" smtClean="0">
                <a:latin typeface="Eras Demi ITC" pitchFamily="34" charset="0"/>
              </a:rPr>
              <a:t>: </a:t>
            </a:r>
          </a:p>
          <a:p>
            <a:pPr lvl="1">
              <a:buFontTx/>
              <a:buChar char="-"/>
            </a:pPr>
            <a:r>
              <a:rPr lang="es-ES_tradnl" dirty="0" smtClean="0">
                <a:solidFill>
                  <a:srgbClr val="99FF66"/>
                </a:solidFill>
                <a:latin typeface="Eras Demi ITC" pitchFamily="34" charset="0"/>
              </a:rPr>
              <a:t>SOL</a:t>
            </a:r>
            <a:r>
              <a:rPr lang="es-ES_tradnl" dirty="0" smtClean="0">
                <a:latin typeface="Eras Demi ITC" pitchFamily="34" charset="0"/>
              </a:rPr>
              <a:t>: </a:t>
            </a:r>
            <a:r>
              <a:rPr lang="es-ES_tradnl" sz="1400" dirty="0" smtClean="0">
                <a:latin typeface="Eras Demi ITC" pitchFamily="34" charset="0"/>
              </a:rPr>
              <a:t>Estrella formada por HIDRÓGENO y HELIO. En su interior se producen reacciones nucleares que desprenden gran cantidad de energía emitiendo luz y calor.</a:t>
            </a:r>
          </a:p>
          <a:p>
            <a:pPr lvl="1">
              <a:buFontTx/>
              <a:buChar char="-"/>
            </a:pPr>
            <a:endParaRPr lang="es-ES_tradnl" sz="1400" dirty="0" smtClean="0">
              <a:latin typeface="Eras Demi ITC" pitchFamily="34" charset="0"/>
            </a:endParaRPr>
          </a:p>
          <a:p>
            <a:pPr lvl="1">
              <a:buFontTx/>
              <a:buChar char="-"/>
            </a:pPr>
            <a:r>
              <a:rPr lang="es-ES_tradnl" dirty="0" smtClean="0">
                <a:solidFill>
                  <a:srgbClr val="99FF66"/>
                </a:solidFill>
                <a:latin typeface="Eras Demi ITC" pitchFamily="34" charset="0"/>
              </a:rPr>
              <a:t>PLANETAS ROCOSOS</a:t>
            </a:r>
            <a:r>
              <a:rPr lang="es-ES_tradnl" sz="1400" dirty="0" smtClean="0">
                <a:latin typeface="Eras Demi ITC" pitchFamily="34" charset="0"/>
              </a:rPr>
              <a:t>: (Más cercanos al Sol) Mercurio, Venus, la Tierra y Marte.</a:t>
            </a:r>
          </a:p>
          <a:p>
            <a:pPr lvl="1">
              <a:buFontTx/>
              <a:buChar char="-"/>
            </a:pPr>
            <a:endParaRPr lang="es-ES_tradnl" sz="1400" dirty="0" smtClean="0">
              <a:latin typeface="Eras Demi ITC" pitchFamily="34" charset="0"/>
            </a:endParaRPr>
          </a:p>
          <a:p>
            <a:pPr lvl="1">
              <a:buFontTx/>
              <a:buChar char="-"/>
            </a:pPr>
            <a:r>
              <a:rPr lang="es-ES_tradnl" dirty="0" smtClean="0">
                <a:solidFill>
                  <a:srgbClr val="99FF66"/>
                </a:solidFill>
                <a:latin typeface="Eras Demi ITC" pitchFamily="34" charset="0"/>
              </a:rPr>
              <a:t>PLANETAS GIGANTES GASEOSOS</a:t>
            </a:r>
            <a:r>
              <a:rPr lang="es-ES_tradnl" dirty="0" smtClean="0">
                <a:latin typeface="Eras Demi ITC" pitchFamily="34" charset="0"/>
              </a:rPr>
              <a:t>: </a:t>
            </a:r>
            <a:r>
              <a:rPr lang="es-ES_tradnl" sz="1400" dirty="0" smtClean="0">
                <a:latin typeface="Eras Demi ITC" pitchFamily="34" charset="0"/>
              </a:rPr>
              <a:t>(Más alejados del Sol) </a:t>
            </a:r>
            <a:r>
              <a:rPr lang="es-ES_tradnl" sz="1400" dirty="0" err="1" smtClean="0">
                <a:latin typeface="Eras Demi ITC" pitchFamily="34" charset="0"/>
              </a:rPr>
              <a:t>Jupiter</a:t>
            </a:r>
            <a:r>
              <a:rPr lang="es-ES_tradnl" sz="1400" dirty="0" smtClean="0">
                <a:latin typeface="Eras Demi ITC" pitchFamily="34" charset="0"/>
              </a:rPr>
              <a:t>, Saturno, Urano y Neptuno.</a:t>
            </a:r>
          </a:p>
          <a:p>
            <a:pPr lvl="1">
              <a:buFontTx/>
              <a:buChar char="-"/>
            </a:pPr>
            <a:endParaRPr lang="es-ES_tradnl" sz="1400" dirty="0" smtClean="0">
              <a:latin typeface="Eras Demi ITC" pitchFamily="34" charset="0"/>
            </a:endParaRPr>
          </a:p>
          <a:p>
            <a:pPr lvl="1">
              <a:buFontTx/>
              <a:buChar char="-"/>
            </a:pPr>
            <a:r>
              <a:rPr lang="es-ES_tradnl" dirty="0" smtClean="0">
                <a:solidFill>
                  <a:srgbClr val="99FF66"/>
                </a:solidFill>
                <a:latin typeface="Eras Demi ITC" pitchFamily="34" charset="0"/>
              </a:rPr>
              <a:t>CINTURÓN DE ASTEROIDES: </a:t>
            </a:r>
            <a:r>
              <a:rPr lang="es-ES_tradnl" sz="1400" dirty="0" smtClean="0">
                <a:latin typeface="Eras Demi ITC" pitchFamily="34" charset="0"/>
              </a:rPr>
              <a:t>Entre Marte y Júpiter.</a:t>
            </a:r>
          </a:p>
          <a:p>
            <a:pPr lvl="1">
              <a:buFontTx/>
              <a:buChar char="-"/>
            </a:pPr>
            <a:endParaRPr lang="es-ES_tradnl" sz="1400" dirty="0" smtClean="0">
              <a:latin typeface="Eras Demi ITC" pitchFamily="34" charset="0"/>
            </a:endParaRPr>
          </a:p>
          <a:p>
            <a:pPr lvl="1">
              <a:buFontTx/>
              <a:buChar char="-"/>
            </a:pPr>
            <a:r>
              <a:rPr lang="es-ES_tradnl" dirty="0" smtClean="0">
                <a:solidFill>
                  <a:srgbClr val="99FF66"/>
                </a:solidFill>
                <a:latin typeface="Eras Demi ITC" pitchFamily="34" charset="0"/>
              </a:rPr>
              <a:t>CINTURÓN DE KUIPER: </a:t>
            </a:r>
            <a:r>
              <a:rPr lang="es-ES_tradnl" sz="1400" dirty="0" smtClean="0">
                <a:latin typeface="Eras Demi ITC" pitchFamily="34" charset="0"/>
              </a:rPr>
              <a:t>Más allá de Neptuno.</a:t>
            </a:r>
          </a:p>
          <a:p>
            <a:pPr lvl="1"/>
            <a:endParaRPr lang="es-ES_tradnl" dirty="0" smtClean="0">
              <a:latin typeface="Eras Demi ITC" pitchFamily="34" charset="0"/>
            </a:endParaRPr>
          </a:p>
        </p:txBody>
      </p:sp>
      <p:sp>
        <p:nvSpPr>
          <p:cNvPr id="9" name="8 CuadroTexto"/>
          <p:cNvSpPr txBox="1"/>
          <p:nvPr/>
        </p:nvSpPr>
        <p:spPr>
          <a:xfrm>
            <a:off x="500034" y="3929066"/>
            <a:ext cx="7858180" cy="1200329"/>
          </a:xfrm>
          <a:prstGeom prst="rect">
            <a:avLst/>
          </a:prstGeom>
          <a:noFill/>
        </p:spPr>
        <p:txBody>
          <a:bodyPr wrap="square" rtlCol="0">
            <a:spAutoFit/>
          </a:bodyPr>
          <a:lstStyle/>
          <a:p>
            <a:pPr>
              <a:buFontTx/>
              <a:buChar char="-"/>
            </a:pPr>
            <a:r>
              <a:rPr lang="es-ES_tradnl" dirty="0" smtClean="0">
                <a:solidFill>
                  <a:srgbClr val="FFFF00"/>
                </a:solidFill>
                <a:latin typeface="Eras Demi ITC" pitchFamily="34" charset="0"/>
              </a:rPr>
              <a:t>OTROS ELEMENTOS</a:t>
            </a:r>
            <a:r>
              <a:rPr lang="es-ES_tradnl" dirty="0" smtClean="0">
                <a:latin typeface="Eras Demi ITC" pitchFamily="34" charset="0"/>
              </a:rPr>
              <a:t>: </a:t>
            </a:r>
          </a:p>
          <a:p>
            <a:pPr lvl="1">
              <a:buFontTx/>
              <a:buChar char="-"/>
            </a:pPr>
            <a:r>
              <a:rPr lang="es-ES_tradnl" dirty="0" smtClean="0">
                <a:solidFill>
                  <a:srgbClr val="99FF66"/>
                </a:solidFill>
                <a:latin typeface="Eras Demi ITC" pitchFamily="34" charset="0"/>
              </a:rPr>
              <a:t>COMETAS: </a:t>
            </a:r>
            <a:r>
              <a:rPr lang="es-ES_tradnl" sz="1400" dirty="0" smtClean="0">
                <a:latin typeface="Eras Demi ITC" pitchFamily="34" charset="0"/>
              </a:rPr>
              <a:t>Procedentes de la Nube de </a:t>
            </a:r>
            <a:r>
              <a:rPr lang="es-ES_tradnl" sz="1400" dirty="0" err="1" smtClean="0">
                <a:latin typeface="Eras Demi ITC" pitchFamily="34" charset="0"/>
              </a:rPr>
              <a:t>Oort</a:t>
            </a:r>
            <a:r>
              <a:rPr lang="es-ES_tradnl" sz="1400" dirty="0" smtClean="0">
                <a:latin typeface="Eras Demi ITC" pitchFamily="34" charset="0"/>
              </a:rPr>
              <a:t>;</a:t>
            </a:r>
          </a:p>
          <a:p>
            <a:pPr lvl="1">
              <a:buFontTx/>
              <a:buChar char="-"/>
            </a:pPr>
            <a:r>
              <a:rPr lang="es-ES_tradnl" dirty="0" smtClean="0">
                <a:solidFill>
                  <a:srgbClr val="99FF66"/>
                </a:solidFill>
                <a:latin typeface="Eras Demi ITC" pitchFamily="34" charset="0"/>
              </a:rPr>
              <a:t>PLANETAS ENANOS</a:t>
            </a:r>
            <a:r>
              <a:rPr lang="es-ES_tradnl" sz="1400" dirty="0" smtClean="0">
                <a:latin typeface="Eras Demi ITC" pitchFamily="34" charset="0"/>
              </a:rPr>
              <a:t>: Como Plutón.</a:t>
            </a:r>
          </a:p>
          <a:p>
            <a:pPr lvl="1"/>
            <a:endParaRPr lang="es-ES_tradnl" dirty="0" smtClean="0">
              <a:latin typeface="Eras Demi ITC" pitchFamily="34" charset="0"/>
            </a:endParaRPr>
          </a:p>
        </p:txBody>
      </p:sp>
      <p:sp>
        <p:nvSpPr>
          <p:cNvPr id="7" name="6 CuadroTexto"/>
          <p:cNvSpPr txBox="1"/>
          <p:nvPr/>
        </p:nvSpPr>
        <p:spPr>
          <a:xfrm>
            <a:off x="571472" y="5000636"/>
            <a:ext cx="7858180" cy="1200329"/>
          </a:xfrm>
          <a:prstGeom prst="rect">
            <a:avLst/>
          </a:prstGeom>
          <a:noFill/>
        </p:spPr>
        <p:txBody>
          <a:bodyPr wrap="square" rtlCol="0">
            <a:spAutoFit/>
          </a:bodyPr>
          <a:lstStyle/>
          <a:p>
            <a:pPr>
              <a:buFontTx/>
              <a:buChar char="-"/>
            </a:pPr>
            <a:r>
              <a:rPr lang="es-ES_tradnl" dirty="0" smtClean="0">
                <a:solidFill>
                  <a:srgbClr val="FFFF00"/>
                </a:solidFill>
                <a:latin typeface="Eras Demi ITC" pitchFamily="34" charset="0"/>
              </a:rPr>
              <a:t>PARTES DEL SISTEMA SOLAR</a:t>
            </a:r>
            <a:r>
              <a:rPr lang="es-ES_tradnl" dirty="0" smtClean="0">
                <a:latin typeface="Eras Demi ITC" pitchFamily="34" charset="0"/>
              </a:rPr>
              <a:t>: </a:t>
            </a:r>
          </a:p>
          <a:p>
            <a:pPr lvl="1">
              <a:buFontTx/>
              <a:buChar char="-"/>
            </a:pPr>
            <a:r>
              <a:rPr lang="es-ES_tradnl" dirty="0" smtClean="0">
                <a:solidFill>
                  <a:srgbClr val="FFFF00"/>
                </a:solidFill>
                <a:latin typeface="Eras Demi ITC" pitchFamily="34" charset="0"/>
              </a:rPr>
              <a:t>INTERNA:</a:t>
            </a:r>
            <a:r>
              <a:rPr lang="es-ES_tradnl" dirty="0" smtClean="0">
                <a:solidFill>
                  <a:srgbClr val="99FF66"/>
                </a:solidFill>
                <a:latin typeface="Eras Demi ITC" pitchFamily="34" charset="0"/>
              </a:rPr>
              <a:t> </a:t>
            </a:r>
            <a:r>
              <a:rPr lang="es-ES_tradnl" sz="1400" dirty="0" smtClean="0">
                <a:latin typeface="Eras Demi ITC" pitchFamily="34" charset="0"/>
              </a:rPr>
              <a:t>Desde el Sol hasta la órbita de Neptuno.</a:t>
            </a:r>
          </a:p>
          <a:p>
            <a:pPr lvl="1">
              <a:buFontTx/>
              <a:buChar char="-"/>
            </a:pPr>
            <a:r>
              <a:rPr lang="es-ES_tradnl" dirty="0" smtClean="0">
                <a:solidFill>
                  <a:srgbClr val="FFFF00"/>
                </a:solidFill>
                <a:latin typeface="Eras Demi ITC" pitchFamily="34" charset="0"/>
              </a:rPr>
              <a:t>EXTERNA</a:t>
            </a:r>
            <a:r>
              <a:rPr lang="es-ES_tradnl" sz="1400" dirty="0" smtClean="0">
                <a:latin typeface="Eras Demi ITC" pitchFamily="34" charset="0"/>
              </a:rPr>
              <a:t>: Más allá de la órbita de Neptuno.</a:t>
            </a:r>
          </a:p>
          <a:p>
            <a:pPr lvl="1"/>
            <a:endParaRPr lang="es-ES_tradnl" dirty="0" smtClean="0">
              <a:latin typeface="Eras Demi IT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7504" y="116632"/>
            <a:ext cx="5678942" cy="635496"/>
          </a:xfrm>
        </p:spPr>
        <p:txBody>
          <a:bodyPr>
            <a:normAutofit/>
          </a:bodyPr>
          <a:lstStyle/>
          <a:p>
            <a:pPr algn="just"/>
            <a:r>
              <a:rPr lang="es-ES" sz="4000" dirty="0" smtClean="0">
                <a:solidFill>
                  <a:srgbClr val="FFFF00"/>
                </a:solidFill>
              </a:rPr>
              <a:t>3. LOS PLANETAS.  </a:t>
            </a:r>
            <a:endParaRPr lang="es-ES" sz="4000" dirty="0">
              <a:solidFill>
                <a:srgbClr val="FFFF00"/>
              </a:solidFill>
            </a:endParaRPr>
          </a:p>
        </p:txBody>
      </p:sp>
      <p:sp>
        <p:nvSpPr>
          <p:cNvPr id="24" name="23 CuadroTexto"/>
          <p:cNvSpPr txBox="1"/>
          <p:nvPr/>
        </p:nvSpPr>
        <p:spPr>
          <a:xfrm>
            <a:off x="500034" y="1285860"/>
            <a:ext cx="7632848" cy="2585323"/>
          </a:xfrm>
          <a:prstGeom prst="rect">
            <a:avLst/>
          </a:prstGeom>
          <a:noFill/>
        </p:spPr>
        <p:txBody>
          <a:bodyPr wrap="square" rtlCol="0">
            <a:spAutoFit/>
          </a:bodyPr>
          <a:lstStyle/>
          <a:p>
            <a:pPr>
              <a:buFont typeface="Arial" pitchFamily="34" charset="0"/>
              <a:buChar char="•"/>
            </a:pPr>
            <a:r>
              <a:rPr lang="es-ES" dirty="0" smtClean="0">
                <a:solidFill>
                  <a:srgbClr val="99FF66"/>
                </a:solidFill>
                <a:latin typeface="Eras Demi ITC" pitchFamily="34" charset="0"/>
              </a:rPr>
              <a:t> </a:t>
            </a:r>
            <a:r>
              <a:rPr lang="es-ES" dirty="0" smtClean="0">
                <a:solidFill>
                  <a:srgbClr val="FFFF00"/>
                </a:solidFill>
                <a:latin typeface="Eras Demi ITC" pitchFamily="34" charset="0"/>
              </a:rPr>
              <a:t>PLANETAS</a:t>
            </a:r>
            <a:r>
              <a:rPr lang="es-ES" dirty="0" smtClean="0">
                <a:latin typeface="Eras Demi ITC" pitchFamily="34" charset="0"/>
              </a:rPr>
              <a:t> </a:t>
            </a:r>
            <a:r>
              <a:rPr lang="es-ES" dirty="0" smtClean="0">
                <a:solidFill>
                  <a:srgbClr val="FFFF00"/>
                </a:solidFill>
                <a:latin typeface="Eras Demi ITC" pitchFamily="34" charset="0"/>
              </a:rPr>
              <a:t>ROCOSOS</a:t>
            </a:r>
            <a:r>
              <a:rPr lang="es-ES" dirty="0" smtClean="0">
                <a:latin typeface="Eras Demi ITC" pitchFamily="34" charset="0"/>
              </a:rPr>
              <a:t>: </a:t>
            </a:r>
            <a:r>
              <a:rPr lang="es-ES" dirty="0" smtClean="0">
                <a:solidFill>
                  <a:srgbClr val="99FF66"/>
                </a:solidFill>
                <a:latin typeface="Eras Demi ITC" pitchFamily="34" charset="0"/>
              </a:rPr>
              <a:t>Mercurio, Venus, Tierra y Marte.</a:t>
            </a:r>
          </a:p>
          <a:p>
            <a:pPr lvl="1">
              <a:buFont typeface="Arial" pitchFamily="34" charset="0"/>
              <a:buChar char="•"/>
            </a:pPr>
            <a:r>
              <a:rPr lang="es-ES" u="sng" dirty="0" smtClean="0">
                <a:latin typeface="Eras Demi ITC" pitchFamily="34" charset="0"/>
              </a:rPr>
              <a:t>Características comunes:</a:t>
            </a:r>
            <a:r>
              <a:rPr lang="es-ES" dirty="0" smtClean="0">
                <a:latin typeface="Eras Demi ITC" pitchFamily="34" charset="0"/>
              </a:rPr>
              <a:t> Superficie sólida, corteza y manto rocosos más un núcleo metálico. </a:t>
            </a:r>
          </a:p>
          <a:p>
            <a:r>
              <a:rPr lang="es-ES" dirty="0">
                <a:latin typeface="Eras Demi ITC" pitchFamily="34" charset="0"/>
              </a:rPr>
              <a:t>	</a:t>
            </a:r>
            <a:endParaRPr lang="es-ES" sz="1400" dirty="0" smtClean="0">
              <a:latin typeface="Eras Demi ITC" pitchFamily="34" charset="0"/>
            </a:endParaRPr>
          </a:p>
          <a:p>
            <a:pPr>
              <a:buFont typeface="Arial" pitchFamily="34" charset="0"/>
              <a:buChar char="•"/>
            </a:pPr>
            <a:r>
              <a:rPr lang="es-ES" dirty="0" smtClean="0">
                <a:solidFill>
                  <a:srgbClr val="99FF66"/>
                </a:solidFill>
                <a:latin typeface="Eras Demi ITC" pitchFamily="34" charset="0"/>
              </a:rPr>
              <a:t> </a:t>
            </a:r>
            <a:r>
              <a:rPr lang="es-ES" dirty="0" smtClean="0">
                <a:solidFill>
                  <a:srgbClr val="FFFF00"/>
                </a:solidFill>
                <a:latin typeface="Eras Demi ITC" pitchFamily="34" charset="0"/>
              </a:rPr>
              <a:t>PLANETAS</a:t>
            </a:r>
            <a:r>
              <a:rPr lang="es-ES" dirty="0" smtClean="0">
                <a:latin typeface="Eras Demi ITC" pitchFamily="34" charset="0"/>
              </a:rPr>
              <a:t> </a:t>
            </a:r>
            <a:r>
              <a:rPr lang="es-ES" dirty="0" smtClean="0">
                <a:solidFill>
                  <a:srgbClr val="FFFF00"/>
                </a:solidFill>
                <a:latin typeface="Eras Demi ITC" pitchFamily="34" charset="0"/>
              </a:rPr>
              <a:t>GASEOSOS</a:t>
            </a:r>
            <a:r>
              <a:rPr lang="es-ES" dirty="0" smtClean="0">
                <a:latin typeface="Eras Demi ITC" pitchFamily="34" charset="0"/>
              </a:rPr>
              <a:t>:</a:t>
            </a:r>
            <a:r>
              <a:rPr lang="es-ES" dirty="0" smtClean="0">
                <a:solidFill>
                  <a:srgbClr val="99FF66"/>
                </a:solidFill>
                <a:latin typeface="Eras Demi ITC" pitchFamily="34" charset="0"/>
              </a:rPr>
              <a:t> Júpiter, Saturno, Urano y Neptuno.</a:t>
            </a:r>
          </a:p>
          <a:p>
            <a:pPr lvl="1">
              <a:buFont typeface="Arial" pitchFamily="34" charset="0"/>
              <a:buChar char="•"/>
            </a:pPr>
            <a:r>
              <a:rPr lang="es-ES" u="sng" dirty="0" smtClean="0">
                <a:latin typeface="Eras Demi ITC" pitchFamily="34" charset="0"/>
              </a:rPr>
              <a:t>Características comunes</a:t>
            </a:r>
            <a:r>
              <a:rPr lang="es-ES" dirty="0" smtClean="0">
                <a:latin typeface="Eras Demi ITC" pitchFamily="34" charset="0"/>
              </a:rPr>
              <a:t>: Superficie y composición de gas, principalmente, de Hidrógeno y Helio. Bajo esta atmósfera tienen un núcleo sólido.</a:t>
            </a:r>
            <a:endParaRPr lang="es-ES" dirty="0" smtClean="0">
              <a:solidFill>
                <a:srgbClr val="99FF66"/>
              </a:solidFill>
              <a:latin typeface="Eras Demi ITC" pitchFamily="34" charset="0"/>
            </a:endParaRPr>
          </a:p>
          <a:p>
            <a:r>
              <a:rPr lang="es-ES" dirty="0">
                <a:solidFill>
                  <a:srgbClr val="99FF66"/>
                </a:solidFill>
                <a:latin typeface="Eras Demi ITC" pitchFamily="34" charset="0"/>
              </a:rPr>
              <a:t>	</a:t>
            </a:r>
            <a:endParaRPr lang="es-ES" sz="1400" dirty="0">
              <a:latin typeface="Eras Demi ITC" pitchFamily="34" charset="0"/>
            </a:endParaRPr>
          </a:p>
        </p:txBody>
      </p:sp>
      <p:pic>
        <p:nvPicPr>
          <p:cNvPr id="1026" name="Picture 2" descr="Resultado de imagen de planetas del sistema solar"/>
          <p:cNvPicPr>
            <a:picLocks noChangeAspect="1" noChangeArrowheads="1"/>
          </p:cNvPicPr>
          <p:nvPr/>
        </p:nvPicPr>
        <p:blipFill>
          <a:blip r:embed="rId2" cstate="print"/>
          <a:srcRect/>
          <a:stretch>
            <a:fillRect/>
          </a:stretch>
        </p:blipFill>
        <p:spPr bwMode="auto">
          <a:xfrm>
            <a:off x="1857356" y="3714752"/>
            <a:ext cx="4714875" cy="2628900"/>
          </a:xfrm>
          <a:prstGeom prst="rect">
            <a:avLst/>
          </a:prstGeom>
          <a:noFill/>
        </p:spPr>
      </p:pic>
      <p:sp>
        <p:nvSpPr>
          <p:cNvPr id="8" name="7 Llamada rectangular redondeada"/>
          <p:cNvSpPr/>
          <p:nvPr/>
        </p:nvSpPr>
        <p:spPr>
          <a:xfrm>
            <a:off x="6143636" y="5929330"/>
            <a:ext cx="2214578" cy="785818"/>
          </a:xfrm>
          <a:prstGeom prst="wedgeRoundRectCallout">
            <a:avLst>
              <a:gd name="adj1" fmla="val -86714"/>
              <a:gd name="adj2" fmla="val -3363"/>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_tradnl" sz="1600" dirty="0" smtClean="0">
                <a:solidFill>
                  <a:srgbClr val="FFFF00"/>
                </a:solidFill>
              </a:rPr>
              <a:t>¡¡¡ OJO !!! Plutón es un planeta enano.</a:t>
            </a:r>
            <a:endParaRPr lang="es-ES" sz="16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7504" y="116632"/>
            <a:ext cx="8250710" cy="635496"/>
          </a:xfrm>
        </p:spPr>
        <p:txBody>
          <a:bodyPr>
            <a:normAutofit/>
          </a:bodyPr>
          <a:lstStyle/>
          <a:p>
            <a:pPr algn="just"/>
            <a:r>
              <a:rPr lang="es-ES" sz="4000" dirty="0" smtClean="0">
                <a:solidFill>
                  <a:srgbClr val="FFFF00"/>
                </a:solidFill>
              </a:rPr>
              <a:t>4. LA TIERRA, UN PLANETA SINGULAR.  </a:t>
            </a:r>
            <a:endParaRPr lang="es-ES" sz="4000" dirty="0">
              <a:solidFill>
                <a:srgbClr val="FFFF00"/>
              </a:solidFill>
            </a:endParaRPr>
          </a:p>
        </p:txBody>
      </p:sp>
      <p:sp>
        <p:nvSpPr>
          <p:cNvPr id="24" name="23 CuadroTexto"/>
          <p:cNvSpPr txBox="1"/>
          <p:nvPr/>
        </p:nvSpPr>
        <p:spPr>
          <a:xfrm>
            <a:off x="214282" y="1071546"/>
            <a:ext cx="8715436" cy="2723823"/>
          </a:xfrm>
          <a:prstGeom prst="rect">
            <a:avLst/>
          </a:prstGeom>
          <a:noFill/>
        </p:spPr>
        <p:txBody>
          <a:bodyPr wrap="square" rtlCol="0">
            <a:spAutoFit/>
          </a:bodyPr>
          <a:lstStyle/>
          <a:p>
            <a:r>
              <a:rPr lang="es-ES" dirty="0" smtClean="0">
                <a:latin typeface="Eras Demi ITC" pitchFamily="34" charset="0"/>
              </a:rPr>
              <a:t>CARACTERÍSTICAS QUE HACEN POSIBLE LA VIDA EN LA TIERRA:</a:t>
            </a:r>
          </a:p>
          <a:p>
            <a:pPr>
              <a:lnSpc>
                <a:spcPct val="150000"/>
              </a:lnSpc>
            </a:pPr>
            <a:r>
              <a:rPr lang="es-ES_tradnl" dirty="0" smtClean="0">
                <a:solidFill>
                  <a:srgbClr val="99FF66"/>
                </a:solidFill>
                <a:latin typeface="Eras Demi ITC" pitchFamily="34" charset="0"/>
              </a:rPr>
              <a:t>	1) Distancia adecuada al Sol.</a:t>
            </a:r>
          </a:p>
          <a:p>
            <a:pPr>
              <a:lnSpc>
                <a:spcPct val="150000"/>
              </a:lnSpc>
            </a:pPr>
            <a:r>
              <a:rPr lang="es-ES_tradnl" dirty="0" smtClean="0">
                <a:solidFill>
                  <a:srgbClr val="99FF66"/>
                </a:solidFill>
                <a:latin typeface="Eras Demi ITC" pitchFamily="34" charset="0"/>
              </a:rPr>
              <a:t>	2) Tamaño adecuado para retener una atmósfera a su alrededor.</a:t>
            </a:r>
          </a:p>
          <a:p>
            <a:pPr>
              <a:lnSpc>
                <a:spcPct val="150000"/>
              </a:lnSpc>
            </a:pPr>
            <a:r>
              <a:rPr lang="es-ES_tradnl" dirty="0" smtClean="0">
                <a:solidFill>
                  <a:srgbClr val="99FF66"/>
                </a:solidFill>
                <a:latin typeface="Eras Demi ITC" pitchFamily="34" charset="0"/>
              </a:rPr>
              <a:t>	3) Gran actividad geológica.</a:t>
            </a:r>
          </a:p>
          <a:p>
            <a:pPr>
              <a:lnSpc>
                <a:spcPct val="150000"/>
              </a:lnSpc>
            </a:pPr>
            <a:r>
              <a:rPr lang="es-ES_tradnl" dirty="0" smtClean="0">
                <a:solidFill>
                  <a:srgbClr val="99FF66"/>
                </a:solidFill>
                <a:latin typeface="Eras Demi ITC" pitchFamily="34" charset="0"/>
              </a:rPr>
              <a:t>	4) Tiene un satélite, la Luna, responsable de importantes fenómenos.</a:t>
            </a:r>
          </a:p>
          <a:p>
            <a:pPr>
              <a:lnSpc>
                <a:spcPct val="150000"/>
              </a:lnSpc>
            </a:pPr>
            <a:r>
              <a:rPr lang="es-ES_tradnl" dirty="0" smtClean="0">
                <a:solidFill>
                  <a:srgbClr val="99FF66"/>
                </a:solidFill>
                <a:latin typeface="Eras Demi ITC" pitchFamily="34" charset="0"/>
              </a:rPr>
              <a:t>	5) Posee un campo magnético que la protege.</a:t>
            </a:r>
            <a:endParaRPr lang="es-ES" dirty="0" smtClean="0">
              <a:solidFill>
                <a:srgbClr val="99FF66"/>
              </a:solidFill>
              <a:latin typeface="Eras Demi ITC" pitchFamily="34" charset="0"/>
            </a:endParaRPr>
          </a:p>
          <a:p>
            <a:r>
              <a:rPr lang="es-ES" dirty="0">
                <a:solidFill>
                  <a:srgbClr val="99FF66"/>
                </a:solidFill>
                <a:latin typeface="Eras Demi ITC" pitchFamily="34" charset="0"/>
              </a:rPr>
              <a:t>	</a:t>
            </a:r>
            <a:endParaRPr lang="es-ES" sz="1400" dirty="0">
              <a:latin typeface="Eras Demi ITC" pitchFamily="34" charset="0"/>
            </a:endParaRPr>
          </a:p>
        </p:txBody>
      </p:sp>
      <p:sp>
        <p:nvSpPr>
          <p:cNvPr id="6" name="5 CuadroTexto"/>
          <p:cNvSpPr txBox="1"/>
          <p:nvPr/>
        </p:nvSpPr>
        <p:spPr>
          <a:xfrm>
            <a:off x="285720" y="3786190"/>
            <a:ext cx="8715436" cy="2446824"/>
          </a:xfrm>
          <a:prstGeom prst="rect">
            <a:avLst/>
          </a:prstGeom>
          <a:noFill/>
        </p:spPr>
        <p:txBody>
          <a:bodyPr wrap="square" rtlCol="0">
            <a:spAutoFit/>
          </a:bodyPr>
          <a:lstStyle/>
          <a:p>
            <a:r>
              <a:rPr lang="es-ES" dirty="0" smtClean="0">
                <a:latin typeface="Eras Demi ITC" pitchFamily="34" charset="0"/>
              </a:rPr>
              <a:t>COMPONENTES DE LA TIERRA:</a:t>
            </a:r>
          </a:p>
          <a:p>
            <a:pPr>
              <a:lnSpc>
                <a:spcPct val="150000"/>
              </a:lnSpc>
            </a:pPr>
            <a:r>
              <a:rPr lang="es-ES_tradnl" dirty="0" smtClean="0">
                <a:solidFill>
                  <a:srgbClr val="99FF66"/>
                </a:solidFill>
                <a:latin typeface="Eras Demi ITC" pitchFamily="34" charset="0"/>
              </a:rPr>
              <a:t>	1) GEOSFERA: </a:t>
            </a:r>
            <a:r>
              <a:rPr lang="es-ES_tradnl" dirty="0" smtClean="0">
                <a:latin typeface="Eras Demi ITC" pitchFamily="34" charset="0"/>
              </a:rPr>
              <a:t>Parte rocosa y metálica del planeta.</a:t>
            </a:r>
            <a:endParaRPr lang="es-ES_tradnl" dirty="0" smtClean="0">
              <a:solidFill>
                <a:srgbClr val="99FF66"/>
              </a:solidFill>
              <a:latin typeface="Eras Demi ITC" pitchFamily="34" charset="0"/>
            </a:endParaRPr>
          </a:p>
          <a:p>
            <a:pPr>
              <a:lnSpc>
                <a:spcPct val="150000"/>
              </a:lnSpc>
            </a:pPr>
            <a:r>
              <a:rPr lang="es-ES_tradnl" dirty="0" smtClean="0">
                <a:solidFill>
                  <a:srgbClr val="99FF66"/>
                </a:solidFill>
                <a:latin typeface="Eras Demi ITC" pitchFamily="34" charset="0"/>
              </a:rPr>
              <a:t>	2) HIDROSFERA: </a:t>
            </a:r>
            <a:r>
              <a:rPr lang="es-ES_tradnl" dirty="0" smtClean="0">
                <a:latin typeface="Eras Demi ITC" pitchFamily="34" charset="0"/>
              </a:rPr>
              <a:t>Formada por toda el agua de la superficie terrestre.</a:t>
            </a:r>
          </a:p>
          <a:p>
            <a:pPr>
              <a:lnSpc>
                <a:spcPct val="150000"/>
              </a:lnSpc>
            </a:pPr>
            <a:r>
              <a:rPr lang="es-ES_tradnl" dirty="0" smtClean="0">
                <a:solidFill>
                  <a:srgbClr val="99FF66"/>
                </a:solidFill>
                <a:latin typeface="Eras Demi ITC" pitchFamily="34" charset="0"/>
              </a:rPr>
              <a:t>	3) ATMÓSFERA: </a:t>
            </a:r>
            <a:r>
              <a:rPr lang="es-ES_tradnl" dirty="0" smtClean="0">
                <a:latin typeface="Eras Demi ITC" pitchFamily="34" charset="0"/>
              </a:rPr>
              <a:t>Capa gaseosa que envuelve el planeta.</a:t>
            </a:r>
            <a:endParaRPr lang="es-ES_tradnl" dirty="0" smtClean="0">
              <a:solidFill>
                <a:srgbClr val="99FF66"/>
              </a:solidFill>
              <a:latin typeface="Eras Demi ITC" pitchFamily="34" charset="0"/>
            </a:endParaRPr>
          </a:p>
          <a:p>
            <a:pPr>
              <a:lnSpc>
                <a:spcPct val="150000"/>
              </a:lnSpc>
            </a:pPr>
            <a:r>
              <a:rPr lang="es-ES_tradnl" dirty="0" smtClean="0">
                <a:solidFill>
                  <a:srgbClr val="99FF66"/>
                </a:solidFill>
                <a:latin typeface="Eras Demi ITC" pitchFamily="34" charset="0"/>
              </a:rPr>
              <a:t>	4) BIOSFERA: </a:t>
            </a:r>
            <a:r>
              <a:rPr lang="es-ES_tradnl" dirty="0" smtClean="0">
                <a:latin typeface="Eras Demi ITC" pitchFamily="34" charset="0"/>
              </a:rPr>
              <a:t>Conjunto de todos los seres vivos que pueblan la Tierra.</a:t>
            </a:r>
            <a:r>
              <a:rPr lang="es-ES_tradnl" dirty="0" smtClean="0">
                <a:solidFill>
                  <a:srgbClr val="99FF66"/>
                </a:solidFill>
                <a:latin typeface="Eras Demi ITC" pitchFamily="34" charset="0"/>
              </a:rPr>
              <a:t> </a:t>
            </a:r>
            <a:r>
              <a:rPr lang="es-ES" dirty="0">
                <a:solidFill>
                  <a:srgbClr val="99FF66"/>
                </a:solidFill>
                <a:latin typeface="Eras Demi ITC" pitchFamily="34" charset="0"/>
              </a:rPr>
              <a:t>	</a:t>
            </a:r>
            <a:endParaRPr lang="es-ES" sz="1400" dirty="0">
              <a:latin typeface="Eras Demi IT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7504" y="116632"/>
            <a:ext cx="8250710" cy="635496"/>
          </a:xfrm>
        </p:spPr>
        <p:txBody>
          <a:bodyPr>
            <a:normAutofit/>
          </a:bodyPr>
          <a:lstStyle/>
          <a:p>
            <a:pPr algn="just"/>
            <a:r>
              <a:rPr lang="es-ES" sz="4000" dirty="0" smtClean="0">
                <a:solidFill>
                  <a:srgbClr val="FFFF00"/>
                </a:solidFill>
              </a:rPr>
              <a:t>5. LOS MOVIMIENTOS DE LA TIERRA.  </a:t>
            </a:r>
            <a:endParaRPr lang="es-ES" sz="4000" dirty="0">
              <a:solidFill>
                <a:srgbClr val="FFFF00"/>
              </a:solidFill>
            </a:endParaRPr>
          </a:p>
        </p:txBody>
      </p:sp>
      <p:sp>
        <p:nvSpPr>
          <p:cNvPr id="24" name="23 CuadroTexto"/>
          <p:cNvSpPr txBox="1"/>
          <p:nvPr/>
        </p:nvSpPr>
        <p:spPr>
          <a:xfrm>
            <a:off x="323528" y="764704"/>
            <a:ext cx="8715436" cy="2862322"/>
          </a:xfrm>
          <a:prstGeom prst="rect">
            <a:avLst/>
          </a:prstGeom>
          <a:noFill/>
        </p:spPr>
        <p:txBody>
          <a:bodyPr wrap="square" rtlCol="0">
            <a:spAutoFit/>
          </a:bodyPr>
          <a:lstStyle/>
          <a:p>
            <a:r>
              <a:rPr lang="es-ES_tradnl" dirty="0" smtClean="0">
                <a:solidFill>
                  <a:srgbClr val="99FF66"/>
                </a:solidFill>
                <a:latin typeface="Eras Demi ITC" pitchFamily="34" charset="0"/>
              </a:rPr>
              <a:t>IDEAS PREVIAS:</a:t>
            </a:r>
          </a:p>
          <a:p>
            <a:r>
              <a:rPr lang="es-ES_tradnl" dirty="0" smtClean="0">
                <a:solidFill>
                  <a:srgbClr val="99FF66"/>
                </a:solidFill>
                <a:latin typeface="Eras Demi ITC" pitchFamily="34" charset="0"/>
              </a:rPr>
              <a:t>	</a:t>
            </a:r>
            <a:r>
              <a:rPr lang="es-ES_tradnl" dirty="0" smtClean="0">
                <a:latin typeface="Eras Demi ITC" pitchFamily="34" charset="0"/>
              </a:rPr>
              <a:t>1) EJE DE ROTACIÓN</a:t>
            </a:r>
            <a:r>
              <a:rPr lang="es-ES_tradnl" dirty="0" smtClean="0">
                <a:solidFill>
                  <a:srgbClr val="99FF66"/>
                </a:solidFill>
                <a:latin typeface="Eras Demi ITC" pitchFamily="34" charset="0"/>
              </a:rPr>
              <a:t>: </a:t>
            </a:r>
            <a:r>
              <a:rPr lang="es-ES_tradnl" dirty="0" smtClean="0">
                <a:latin typeface="Eras Demi ITC" pitchFamily="34" charset="0"/>
              </a:rPr>
              <a:t>Línea</a:t>
            </a:r>
            <a:r>
              <a:rPr lang="es-ES_tradnl" dirty="0" smtClean="0">
                <a:solidFill>
                  <a:srgbClr val="99FF66"/>
                </a:solidFill>
                <a:latin typeface="Eras Demi ITC" pitchFamily="34" charset="0"/>
              </a:rPr>
              <a:t> </a:t>
            </a:r>
            <a:r>
              <a:rPr lang="es-ES_tradnl" dirty="0" smtClean="0">
                <a:solidFill>
                  <a:srgbClr val="00FF00"/>
                </a:solidFill>
                <a:latin typeface="Eras Demi ITC" pitchFamily="34" charset="0"/>
              </a:rPr>
              <a:t>imaginaria</a:t>
            </a:r>
            <a:r>
              <a:rPr lang="es-ES_tradnl" dirty="0" smtClean="0">
                <a:solidFill>
                  <a:srgbClr val="FF0000"/>
                </a:solidFill>
                <a:latin typeface="Eras Demi ITC" pitchFamily="34" charset="0"/>
              </a:rPr>
              <a:t> </a:t>
            </a:r>
            <a:r>
              <a:rPr lang="es-ES_tradnl" dirty="0" smtClean="0">
                <a:latin typeface="Eras Demi ITC" pitchFamily="34" charset="0"/>
              </a:rPr>
              <a:t>que pasa por el polo norte geográfico y el polo sur geográfico.</a:t>
            </a:r>
          </a:p>
          <a:p>
            <a:endParaRPr lang="es-ES_tradnl" dirty="0" smtClean="0">
              <a:latin typeface="Eras Demi ITC" pitchFamily="34" charset="0"/>
            </a:endParaRPr>
          </a:p>
          <a:p>
            <a:r>
              <a:rPr lang="es-ES_tradnl" dirty="0" smtClean="0">
                <a:solidFill>
                  <a:srgbClr val="99FF66"/>
                </a:solidFill>
                <a:latin typeface="Eras Demi ITC" pitchFamily="34" charset="0"/>
              </a:rPr>
              <a:t>	</a:t>
            </a:r>
            <a:r>
              <a:rPr lang="es-ES_tradnl" dirty="0" smtClean="0">
                <a:latin typeface="Eras Demi ITC" pitchFamily="34" charset="0"/>
              </a:rPr>
              <a:t>2) PLANO ECUATORIAL</a:t>
            </a:r>
            <a:r>
              <a:rPr lang="es-ES_tradnl" dirty="0" smtClean="0">
                <a:solidFill>
                  <a:srgbClr val="99FF66"/>
                </a:solidFill>
                <a:latin typeface="Eras Demi ITC" pitchFamily="34" charset="0"/>
              </a:rPr>
              <a:t>: </a:t>
            </a:r>
            <a:r>
              <a:rPr lang="es-ES_tradnl" dirty="0" smtClean="0">
                <a:latin typeface="Eras Demi ITC" pitchFamily="34" charset="0"/>
              </a:rPr>
              <a:t>Plano</a:t>
            </a:r>
            <a:r>
              <a:rPr lang="es-ES_tradnl" dirty="0" smtClean="0">
                <a:solidFill>
                  <a:srgbClr val="99FF66"/>
                </a:solidFill>
                <a:latin typeface="Eras Demi ITC" pitchFamily="34" charset="0"/>
              </a:rPr>
              <a:t> </a:t>
            </a:r>
            <a:r>
              <a:rPr lang="es-ES_tradnl" dirty="0" smtClean="0">
                <a:solidFill>
                  <a:srgbClr val="00FF00"/>
                </a:solidFill>
                <a:latin typeface="Eras Demi ITC" pitchFamily="34" charset="0"/>
              </a:rPr>
              <a:t>imaginario</a:t>
            </a:r>
            <a:r>
              <a:rPr lang="es-ES_tradnl" dirty="0" smtClean="0">
                <a:solidFill>
                  <a:srgbClr val="99FF66"/>
                </a:solidFill>
                <a:latin typeface="Eras Demi ITC" pitchFamily="34" charset="0"/>
              </a:rPr>
              <a:t> </a:t>
            </a:r>
            <a:r>
              <a:rPr lang="es-ES_tradnl" dirty="0" smtClean="0">
                <a:latin typeface="Eras Demi ITC" pitchFamily="34" charset="0"/>
              </a:rPr>
              <a:t>perpendicular al eje de rotación que “divide” a la Tierra en dos mitades iguales.</a:t>
            </a:r>
          </a:p>
          <a:p>
            <a:endParaRPr lang="es-ES_tradnl" dirty="0" smtClean="0">
              <a:latin typeface="Eras Demi ITC" pitchFamily="34" charset="0"/>
            </a:endParaRPr>
          </a:p>
          <a:p>
            <a:r>
              <a:rPr lang="es-ES_tradnl" dirty="0" smtClean="0">
                <a:solidFill>
                  <a:srgbClr val="99FF66"/>
                </a:solidFill>
                <a:latin typeface="Eras Demi ITC" pitchFamily="34" charset="0"/>
              </a:rPr>
              <a:t>	</a:t>
            </a:r>
            <a:r>
              <a:rPr lang="es-ES_tradnl" dirty="0" smtClean="0">
                <a:latin typeface="Eras Demi ITC" pitchFamily="34" charset="0"/>
              </a:rPr>
              <a:t>3) PLANO DE LA ECLÍPTICA: Plano</a:t>
            </a:r>
            <a:r>
              <a:rPr lang="es-ES_tradnl" dirty="0" smtClean="0">
                <a:solidFill>
                  <a:srgbClr val="99FF66"/>
                </a:solidFill>
                <a:latin typeface="Eras Demi ITC" pitchFamily="34" charset="0"/>
              </a:rPr>
              <a:t> </a:t>
            </a:r>
            <a:r>
              <a:rPr lang="es-ES_tradnl" dirty="0" smtClean="0">
                <a:solidFill>
                  <a:srgbClr val="00FF00"/>
                </a:solidFill>
                <a:latin typeface="Eras Demi ITC" pitchFamily="34" charset="0"/>
              </a:rPr>
              <a:t>imaginario</a:t>
            </a:r>
            <a:r>
              <a:rPr lang="es-ES_tradnl" dirty="0" smtClean="0">
                <a:solidFill>
                  <a:srgbClr val="99FF66"/>
                </a:solidFill>
                <a:latin typeface="Eras Demi ITC" pitchFamily="34" charset="0"/>
              </a:rPr>
              <a:t> </a:t>
            </a:r>
            <a:r>
              <a:rPr lang="es-ES_tradnl" dirty="0" smtClean="0">
                <a:latin typeface="Eras Demi ITC" pitchFamily="34" charset="0"/>
              </a:rPr>
              <a:t>que corta al Sol por la mitad y en el que se mueve la Tierra alrededor del Sol.</a:t>
            </a:r>
            <a:endParaRPr lang="es-ES" dirty="0" smtClean="0">
              <a:latin typeface="Eras Demi ITC" pitchFamily="34" charset="0"/>
            </a:endParaRPr>
          </a:p>
          <a:p>
            <a:r>
              <a:rPr lang="es-ES" dirty="0">
                <a:solidFill>
                  <a:srgbClr val="99FF66"/>
                </a:solidFill>
                <a:latin typeface="Eras Demi ITC" pitchFamily="34" charset="0"/>
              </a:rPr>
              <a:t>	</a:t>
            </a:r>
            <a:endParaRPr lang="es-ES" sz="1400" dirty="0">
              <a:latin typeface="Eras Demi ITC" pitchFamily="34" charset="0"/>
            </a:endParaRPr>
          </a:p>
        </p:txBody>
      </p:sp>
      <p:sp>
        <p:nvSpPr>
          <p:cNvPr id="6" name="5 CuadroTexto"/>
          <p:cNvSpPr txBox="1"/>
          <p:nvPr/>
        </p:nvSpPr>
        <p:spPr>
          <a:xfrm>
            <a:off x="323528" y="3501008"/>
            <a:ext cx="8715436" cy="923330"/>
          </a:xfrm>
          <a:prstGeom prst="rect">
            <a:avLst/>
          </a:prstGeom>
          <a:noFill/>
        </p:spPr>
        <p:txBody>
          <a:bodyPr wrap="square" rtlCol="0">
            <a:spAutoFit/>
          </a:bodyPr>
          <a:lstStyle/>
          <a:p>
            <a:r>
              <a:rPr lang="es-ES" dirty="0" smtClean="0">
                <a:solidFill>
                  <a:srgbClr val="FFFF00"/>
                </a:solidFill>
                <a:latin typeface="Eras Demi ITC" pitchFamily="34" charset="0"/>
              </a:rPr>
              <a:t>MOVIMIENTO DE ROTACIÓN</a:t>
            </a:r>
            <a:r>
              <a:rPr lang="es-ES" dirty="0" smtClean="0">
                <a:latin typeface="Eras Demi ITC" pitchFamily="34" charset="0"/>
              </a:rPr>
              <a:t>: Giro de la Tierra sobre sí misma en torno al eje de rotación. Se completa cada 24 horas, es decir, un día( estas 24 horas incluyen las horas de luz, “días” y las horas de oscuridad, “noches”.</a:t>
            </a:r>
          </a:p>
        </p:txBody>
      </p:sp>
      <p:sp>
        <p:nvSpPr>
          <p:cNvPr id="5" name="4 Llamada rectangular redondeada"/>
          <p:cNvSpPr/>
          <p:nvPr/>
        </p:nvSpPr>
        <p:spPr>
          <a:xfrm>
            <a:off x="4283968" y="4437112"/>
            <a:ext cx="4714908" cy="785818"/>
          </a:xfrm>
          <a:prstGeom prst="wedgeRoundRectCallout">
            <a:avLst>
              <a:gd name="adj1" fmla="val -60917"/>
              <a:gd name="adj2" fmla="val -58548"/>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dirty="0" smtClean="0">
                <a:solidFill>
                  <a:srgbClr val="FF0000"/>
                </a:solidFill>
              </a:rPr>
              <a:t>Como el eje de rotación está inclinado, la duración de los días y las noches varían a lo largo del año.</a:t>
            </a:r>
            <a:endParaRPr lang="es-ES" sz="1600" dirty="0">
              <a:solidFill>
                <a:srgbClr val="FF0000"/>
              </a:solidFill>
            </a:endParaRPr>
          </a:p>
        </p:txBody>
      </p:sp>
      <p:sp>
        <p:nvSpPr>
          <p:cNvPr id="7" name="6 CuadroTexto"/>
          <p:cNvSpPr txBox="1"/>
          <p:nvPr/>
        </p:nvSpPr>
        <p:spPr>
          <a:xfrm>
            <a:off x="251520" y="5517232"/>
            <a:ext cx="8715436" cy="923330"/>
          </a:xfrm>
          <a:prstGeom prst="rect">
            <a:avLst/>
          </a:prstGeom>
          <a:noFill/>
        </p:spPr>
        <p:txBody>
          <a:bodyPr wrap="square" rtlCol="0">
            <a:spAutoFit/>
          </a:bodyPr>
          <a:lstStyle/>
          <a:p>
            <a:r>
              <a:rPr lang="es-ES" dirty="0" smtClean="0">
                <a:solidFill>
                  <a:srgbClr val="FFFF00"/>
                </a:solidFill>
                <a:latin typeface="Eras Demi ITC" pitchFamily="34" charset="0"/>
              </a:rPr>
              <a:t>MOVIMIENTO DE TRANSLACIÓN</a:t>
            </a:r>
            <a:r>
              <a:rPr lang="es-ES" dirty="0" smtClean="0">
                <a:latin typeface="Eras Demi ITC" pitchFamily="34" charset="0"/>
              </a:rPr>
              <a:t>: Se produce alrededor del Sol describiendo una órbita elíptica (</a:t>
            </a:r>
            <a:r>
              <a:rPr lang="es-ES" sz="1400" dirty="0" smtClean="0">
                <a:solidFill>
                  <a:srgbClr val="00FF00"/>
                </a:solidFill>
                <a:latin typeface="Eras Demi ITC" pitchFamily="34" charset="0"/>
              </a:rPr>
              <a:t>NO CIRCULAR</a:t>
            </a:r>
            <a:r>
              <a:rPr lang="es-ES" dirty="0" smtClean="0">
                <a:latin typeface="Eras Demi ITC" pitchFamily="34" charset="0"/>
              </a:rPr>
              <a:t>). Se completa en 365 días que constituyen un año terrestre. Este </a:t>
            </a:r>
            <a:r>
              <a:rPr lang="es-ES" dirty="0" err="1" smtClean="0">
                <a:latin typeface="Eras Demi ITC" pitchFamily="34" charset="0"/>
              </a:rPr>
              <a:t>movimineto</a:t>
            </a:r>
            <a:r>
              <a:rPr lang="es-ES" dirty="0" smtClean="0">
                <a:latin typeface="Eras Demi ITC" pitchFamily="34" charset="0"/>
              </a:rPr>
              <a:t> es responsable de las ESTACIONES.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ox(i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442</TotalTime>
  <Words>676</Words>
  <Application>Microsoft Office PowerPoint</Application>
  <PresentationFormat>Presentación en pantalla (4:3)</PresentationFormat>
  <Paragraphs>100</Paragraphs>
  <Slides>14</Slides>
  <Notes>0</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Flujo</vt:lpstr>
      <vt:lpstr>Diapositiva 1</vt:lpstr>
      <vt:lpstr>1. EL UNIVERSO</vt:lpstr>
      <vt:lpstr>- El origen del Universo.</vt:lpstr>
      <vt:lpstr>2. EL SISTEMA SOLAR </vt:lpstr>
      <vt:lpstr>Diapositiva 5</vt:lpstr>
      <vt:lpstr>Diapositiva 6</vt:lpstr>
      <vt:lpstr>3. LOS PLANETAS.  </vt:lpstr>
      <vt:lpstr>4. LA TIERRA, UN PLANETA SINGULAR.  </vt:lpstr>
      <vt:lpstr>5. LOS MOVIMIENTOS DE LA TIERRA.  </vt:lpstr>
      <vt:lpstr>6. LAS ESTACIONES.  </vt:lpstr>
      <vt:lpstr>MOVIMIENTO APARENTE DEL SOL: El Sol “sale” por el ESTE y se “pone” por el OESTE </vt:lpstr>
      <vt:lpstr>7. LA LUNA.  </vt:lpstr>
      <vt:lpstr>LOS ECLIPSES</vt:lpstr>
      <vt:lpstr>LAS MAREAS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Usuario</cp:lastModifiedBy>
  <cp:revision>56</cp:revision>
  <dcterms:created xsi:type="dcterms:W3CDTF">2016-09-28T07:36:27Z</dcterms:created>
  <dcterms:modified xsi:type="dcterms:W3CDTF">2019-09-26T10:26:57Z</dcterms:modified>
</cp:coreProperties>
</file>